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7"/>
  </p:notesMasterIdLst>
  <p:sldIdLst>
    <p:sldId id="256" r:id="rId3"/>
    <p:sldId id="286" r:id="rId4"/>
    <p:sldId id="260" r:id="rId5"/>
    <p:sldId id="275" r:id="rId6"/>
    <p:sldId id="269" r:id="rId7"/>
    <p:sldId id="266" r:id="rId8"/>
    <p:sldId id="270" r:id="rId9"/>
    <p:sldId id="271" r:id="rId10"/>
    <p:sldId id="268" r:id="rId11"/>
    <p:sldId id="287" r:id="rId12"/>
    <p:sldId id="283" r:id="rId13"/>
    <p:sldId id="288" r:id="rId14"/>
    <p:sldId id="289" r:id="rId15"/>
    <p:sldId id="285" r:id="rId16"/>
  </p:sldIdLst>
  <p:sldSz cx="12192000" cy="6858000"/>
  <p:notesSz cx="7102475" cy="9388475"/>
  <p:embeddedFontLst>
    <p:embeddedFont>
      <p:font typeface="Arimo" panose="020B060402020202020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Lato Black" panose="020F0502020204030203" pitchFamily="3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8YLHFQU80dBDsga/xjsEKPLaZ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6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51"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celibrary.org/doi/full/10.1061/(ASCE)CO.1943-7862.00007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a:p>
        </p:txBody>
      </p:sp>
      <p:sp>
        <p:nvSpPr>
          <p:cNvPr id="315" name="Google Shape;31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21AA3B01-EC71-967E-C319-BEC0B599501E}"/>
            </a:ext>
          </a:extLst>
        </p:cNvPr>
        <p:cNvGrpSpPr/>
        <p:nvPr/>
      </p:nvGrpSpPr>
      <p:grpSpPr>
        <a:xfrm>
          <a:off x="0" y="0"/>
          <a:ext cx="0" cy="0"/>
          <a:chOff x="0" y="0"/>
          <a:chExt cx="0" cy="0"/>
        </a:xfrm>
      </p:grpSpPr>
      <p:sp>
        <p:nvSpPr>
          <p:cNvPr id="494" name="Google Shape;494;p20:notes">
            <a:extLst>
              <a:ext uri="{FF2B5EF4-FFF2-40B4-BE49-F238E27FC236}">
                <a16:creationId xmlns:a16="http://schemas.microsoft.com/office/drawing/2014/main" id="{C99CD066-AD59-1B40-48E4-2749D1F3E3B8}"/>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0:notes">
            <a:extLst>
              <a:ext uri="{FF2B5EF4-FFF2-40B4-BE49-F238E27FC236}">
                <a16:creationId xmlns:a16="http://schemas.microsoft.com/office/drawing/2014/main" id="{DBAC6128-705B-C6EE-E65E-51A5367BC4DD}"/>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AIA – indicates that training requirements in your contract is a critical component of a contractors quality control program</a:t>
            </a:r>
            <a:endParaRPr/>
          </a:p>
          <a:p>
            <a:pPr marL="0" indent="0"/>
            <a:endParaRPr/>
          </a:p>
          <a:p>
            <a:pPr marL="0" indent="0"/>
            <a:r>
              <a:rPr lang="en-US"/>
              <a:t>Anybody do training for quality control – Raise your hand.</a:t>
            </a:r>
            <a:endParaRPr/>
          </a:p>
          <a:p>
            <a:pPr marL="0" indent="0"/>
            <a:endParaRPr/>
          </a:p>
          <a:p>
            <a:pPr marL="0" indent="0"/>
            <a:r>
              <a:rPr lang="en-US"/>
              <a:t>Leave quality side blank – white board/flip chart</a:t>
            </a:r>
            <a:endParaRPr/>
          </a:p>
        </p:txBody>
      </p:sp>
      <p:sp>
        <p:nvSpPr>
          <p:cNvPr id="496" name="Google Shape;496;p20:notes">
            <a:extLst>
              <a:ext uri="{FF2B5EF4-FFF2-40B4-BE49-F238E27FC236}">
                <a16:creationId xmlns:a16="http://schemas.microsoft.com/office/drawing/2014/main" id="{013A1979-EF9A-84C4-3FD0-387033EB8876}"/>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200242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556" name="Google Shape;556;p2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4268DA59-1F9E-2385-ABDF-DA0D6A31138C}"/>
            </a:ext>
          </a:extLst>
        </p:cNvPr>
        <p:cNvGrpSpPr/>
        <p:nvPr/>
      </p:nvGrpSpPr>
      <p:grpSpPr>
        <a:xfrm>
          <a:off x="0" y="0"/>
          <a:ext cx="0" cy="0"/>
          <a:chOff x="0" y="0"/>
          <a:chExt cx="0" cy="0"/>
        </a:xfrm>
      </p:grpSpPr>
      <p:sp>
        <p:nvSpPr>
          <p:cNvPr id="494" name="Google Shape;494;p20:notes">
            <a:extLst>
              <a:ext uri="{FF2B5EF4-FFF2-40B4-BE49-F238E27FC236}">
                <a16:creationId xmlns:a16="http://schemas.microsoft.com/office/drawing/2014/main" id="{DA39169E-F79E-06C1-F06C-F67524D2374D}"/>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0:notes">
            <a:extLst>
              <a:ext uri="{FF2B5EF4-FFF2-40B4-BE49-F238E27FC236}">
                <a16:creationId xmlns:a16="http://schemas.microsoft.com/office/drawing/2014/main" id="{A5DF8A44-E945-708D-ADFA-965AB29096EE}"/>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AIA – indicates that training requirements in your contract is a critical component of a contractors quality control program</a:t>
            </a:r>
            <a:endParaRPr/>
          </a:p>
          <a:p>
            <a:pPr marL="0" indent="0"/>
            <a:endParaRPr/>
          </a:p>
          <a:p>
            <a:pPr marL="0" indent="0"/>
            <a:r>
              <a:rPr lang="en-US"/>
              <a:t>Anybody do training for quality control – Raise your hand.</a:t>
            </a:r>
            <a:endParaRPr/>
          </a:p>
          <a:p>
            <a:pPr marL="0" indent="0"/>
            <a:endParaRPr/>
          </a:p>
          <a:p>
            <a:pPr marL="0" indent="0"/>
            <a:r>
              <a:rPr lang="en-US"/>
              <a:t>Leave quality side blank – white board/flip chart</a:t>
            </a:r>
            <a:endParaRPr/>
          </a:p>
        </p:txBody>
      </p:sp>
      <p:sp>
        <p:nvSpPr>
          <p:cNvPr id="496" name="Google Shape;496;p20:notes">
            <a:extLst>
              <a:ext uri="{FF2B5EF4-FFF2-40B4-BE49-F238E27FC236}">
                <a16:creationId xmlns:a16="http://schemas.microsoft.com/office/drawing/2014/main" id="{F6CDC563-5EDC-F5BD-8EA0-063E7D604A09}"/>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307108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4486766E-CC32-E6F1-03EA-DB9AC23D433D}"/>
            </a:ext>
          </a:extLst>
        </p:cNvPr>
        <p:cNvGrpSpPr/>
        <p:nvPr/>
      </p:nvGrpSpPr>
      <p:grpSpPr>
        <a:xfrm>
          <a:off x="0" y="0"/>
          <a:ext cx="0" cy="0"/>
          <a:chOff x="0" y="0"/>
          <a:chExt cx="0" cy="0"/>
        </a:xfrm>
      </p:grpSpPr>
      <p:sp>
        <p:nvSpPr>
          <p:cNvPr id="494" name="Google Shape;494;p20:notes">
            <a:extLst>
              <a:ext uri="{FF2B5EF4-FFF2-40B4-BE49-F238E27FC236}">
                <a16:creationId xmlns:a16="http://schemas.microsoft.com/office/drawing/2014/main" id="{AD49E811-BD38-A847-1C42-9982081B359A}"/>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0:notes">
            <a:extLst>
              <a:ext uri="{FF2B5EF4-FFF2-40B4-BE49-F238E27FC236}">
                <a16:creationId xmlns:a16="http://schemas.microsoft.com/office/drawing/2014/main" id="{29938287-8137-81F1-AD68-9FEF2667F3FD}"/>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AIA – indicates that training requirements in your contract is a critical component of a contractors quality control program</a:t>
            </a:r>
            <a:endParaRPr/>
          </a:p>
          <a:p>
            <a:pPr marL="0" indent="0"/>
            <a:endParaRPr/>
          </a:p>
          <a:p>
            <a:pPr marL="0" indent="0"/>
            <a:r>
              <a:rPr lang="en-US"/>
              <a:t>Anybody do training for quality control – Raise your hand.</a:t>
            </a:r>
            <a:endParaRPr/>
          </a:p>
          <a:p>
            <a:pPr marL="0" indent="0"/>
            <a:endParaRPr/>
          </a:p>
          <a:p>
            <a:pPr marL="0" indent="0"/>
            <a:r>
              <a:rPr lang="en-US"/>
              <a:t>Leave quality side blank – white board/flip chart</a:t>
            </a:r>
            <a:endParaRPr/>
          </a:p>
        </p:txBody>
      </p:sp>
      <p:sp>
        <p:nvSpPr>
          <p:cNvPr id="496" name="Google Shape;496;p20:notes">
            <a:extLst>
              <a:ext uri="{FF2B5EF4-FFF2-40B4-BE49-F238E27FC236}">
                <a16:creationId xmlns:a16="http://schemas.microsoft.com/office/drawing/2014/main" id="{7811D6B4-378E-3052-83AC-AA882DC5A132}"/>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306099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Brian closing comments:</a:t>
            </a:r>
            <a:endParaRPr/>
          </a:p>
          <a:p>
            <a:pPr marL="176679" indent="-176679">
              <a:buClr>
                <a:schemeClr val="dk1"/>
              </a:buClr>
              <a:buSzPts val="1200"/>
              <a:buFont typeface="Calibri"/>
              <a:buChar char="-"/>
            </a:pPr>
            <a:r>
              <a:rPr lang="en-US"/>
              <a:t>I’ve been involved with Bill McIntyre and ACIG since 1987 when I was at Continental Insurance</a:t>
            </a:r>
            <a:endParaRPr/>
          </a:p>
          <a:p>
            <a:pPr marL="176679" indent="-176679">
              <a:buClr>
                <a:schemeClr val="dk1"/>
              </a:buClr>
              <a:buSzPts val="1200"/>
              <a:buFont typeface="Calibri"/>
              <a:buChar char="-"/>
            </a:pPr>
            <a:r>
              <a:rPr lang="en-US"/>
              <a:t>ACIG was one of many of my construction accounts</a:t>
            </a:r>
            <a:endParaRPr/>
          </a:p>
          <a:p>
            <a:pPr marL="176679" indent="-176679">
              <a:buClr>
                <a:schemeClr val="dk1"/>
              </a:buClr>
              <a:buSzPts val="1200"/>
              <a:buFont typeface="Calibri"/>
              <a:buChar char="-"/>
            </a:pPr>
            <a:r>
              <a:rPr lang="en-US"/>
              <a:t>It was obvious then that they were some of the best contractors in the United States at managing risk</a:t>
            </a:r>
            <a:endParaRPr/>
          </a:p>
          <a:p>
            <a:pPr marL="176679" indent="-176679">
              <a:buClr>
                <a:schemeClr val="dk1"/>
              </a:buClr>
              <a:buSzPts val="1200"/>
              <a:buFont typeface="Calibri"/>
              <a:buChar char="-"/>
            </a:pPr>
            <a:r>
              <a:rPr lang="en-US"/>
              <a:t>Tie in ACIG to IRMI</a:t>
            </a:r>
            <a:endParaRPr/>
          </a:p>
          <a:p>
            <a:pPr marL="176679" indent="-176679">
              <a:buClr>
                <a:schemeClr val="dk1"/>
              </a:buClr>
              <a:buSzPts val="1200"/>
              <a:buFont typeface="Calibri"/>
              <a:buChar char="-"/>
            </a:pPr>
            <a:r>
              <a:rPr lang="en-US"/>
              <a:t>In safety we greatly improved by just the way we measured results</a:t>
            </a:r>
            <a:endParaRPr/>
          </a:p>
          <a:p>
            <a:pPr marL="176679" indent="-176679">
              <a:buClr>
                <a:schemeClr val="dk1"/>
              </a:buClr>
              <a:buSzPts val="1200"/>
              <a:buFont typeface="Calibri"/>
              <a:buChar char="-"/>
            </a:pPr>
            <a:r>
              <a:rPr lang="en-US"/>
              <a:t>We can accomplish the same results in quality by the leaders in this room giving the same dedication of improving quality</a:t>
            </a:r>
            <a:endParaRPr/>
          </a:p>
          <a:p>
            <a:pPr marL="176679" indent="-176679">
              <a:buClr>
                <a:schemeClr val="dk1"/>
              </a:buClr>
              <a:buSzPts val="1200"/>
              <a:buFont typeface="Calibri"/>
              <a:buChar char="-"/>
            </a:pPr>
            <a:r>
              <a:rPr lang="en-US"/>
              <a:t>The members in this room are the leaders in the industry – change is going to come from you all, not from regulators</a:t>
            </a:r>
            <a:endParaRPr/>
          </a:p>
          <a:p>
            <a:pPr marL="176679" indent="-98155">
              <a:buClr>
                <a:schemeClr val="dk1"/>
              </a:buClr>
              <a:buSzPts val="1200"/>
            </a:pPr>
            <a:endParaRPr/>
          </a:p>
        </p:txBody>
      </p:sp>
      <p:sp>
        <p:nvSpPr>
          <p:cNvPr id="570" name="Google Shape;570;p3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B9D349E6-0EE2-6E8E-D1B8-FA0D0481D7E4}"/>
            </a:ext>
          </a:extLst>
        </p:cNvPr>
        <p:cNvGrpSpPr/>
        <p:nvPr/>
      </p:nvGrpSpPr>
      <p:grpSpPr>
        <a:xfrm>
          <a:off x="0" y="0"/>
          <a:ext cx="0" cy="0"/>
          <a:chOff x="0" y="0"/>
          <a:chExt cx="0" cy="0"/>
        </a:xfrm>
      </p:grpSpPr>
      <p:sp>
        <p:nvSpPr>
          <p:cNvPr id="361" name="Google Shape;361;p5:notes">
            <a:extLst>
              <a:ext uri="{FF2B5EF4-FFF2-40B4-BE49-F238E27FC236}">
                <a16:creationId xmlns:a16="http://schemas.microsoft.com/office/drawing/2014/main" id="{597B7B0B-B525-2107-E255-9BA9E86DEC72}"/>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5:notes">
            <a:extLst>
              <a:ext uri="{FF2B5EF4-FFF2-40B4-BE49-F238E27FC236}">
                <a16:creationId xmlns:a16="http://schemas.microsoft.com/office/drawing/2014/main" id="{F989CC23-1890-A31D-804D-B56D9E46718D}"/>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I started my professional at insurance company.   We cared about losses not code nor regulatory. </a:t>
            </a:r>
          </a:p>
          <a:p>
            <a:pPr marL="0" indent="0"/>
            <a:endParaRPr lang="en-US" dirty="0"/>
          </a:p>
          <a:p>
            <a:pPr marL="0" indent="0"/>
            <a:r>
              <a:rPr lang="en-US" dirty="0"/>
              <a:t>Before we go too far – first and </a:t>
            </a:r>
            <a:r>
              <a:rPr lang="en-US" dirty="0" err="1"/>
              <a:t>alway</a:t>
            </a:r>
            <a:r>
              <a:rPr lang="en-US" dirty="0"/>
              <a:t> first is caring about safety and health of our employees  If employees hurt we don’t build</a:t>
            </a:r>
            <a:endParaRPr dirty="0"/>
          </a:p>
          <a:p>
            <a:pPr marL="0" indent="0"/>
            <a:endParaRPr dirty="0"/>
          </a:p>
          <a:p>
            <a:pPr marL="0" indent="0"/>
            <a:r>
              <a:rPr lang="en-US" dirty="0"/>
              <a:t>Consider these loss prevention factors…</a:t>
            </a:r>
            <a:endParaRPr dirty="0"/>
          </a:p>
          <a:p>
            <a:pPr marL="0" indent="0"/>
            <a:endParaRPr dirty="0"/>
          </a:p>
          <a:p>
            <a:pPr marL="0" indent="0"/>
            <a:r>
              <a:rPr lang="en-US" dirty="0"/>
              <a:t>Say a few words about each</a:t>
            </a:r>
            <a:endParaRPr dirty="0"/>
          </a:p>
          <a:p>
            <a:pPr marL="0" indent="0"/>
            <a:r>
              <a:rPr lang="en-US" dirty="0"/>
              <a:t>	</a:t>
            </a:r>
            <a:endParaRPr dirty="0"/>
          </a:p>
          <a:p>
            <a:pPr marL="0" indent="0"/>
            <a:endParaRPr dirty="0"/>
          </a:p>
          <a:p>
            <a:pPr marL="0" indent="0"/>
            <a:r>
              <a:rPr lang="en-US" dirty="0"/>
              <a:t>Today’s presentation emphasizes “Quality Control”</a:t>
            </a:r>
            <a:endParaRPr dirty="0"/>
          </a:p>
          <a:p>
            <a:pPr marL="0" indent="0"/>
            <a:endParaRPr dirty="0"/>
          </a:p>
        </p:txBody>
      </p:sp>
      <p:sp>
        <p:nvSpPr>
          <p:cNvPr id="363" name="Google Shape;363;p5:notes">
            <a:extLst>
              <a:ext uri="{FF2B5EF4-FFF2-40B4-BE49-F238E27FC236}">
                <a16:creationId xmlns:a16="http://schemas.microsoft.com/office/drawing/2014/main" id="{72C774E6-2A81-B5D8-420E-B8AB18AB2B2C}"/>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a:p>
        </p:txBody>
      </p:sp>
    </p:spTree>
    <p:extLst>
      <p:ext uri="{BB962C8B-B14F-4D97-AF65-F5344CB8AC3E}">
        <p14:creationId xmlns:p14="http://schemas.microsoft.com/office/powerpoint/2010/main" val="134580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I started my professional at insurance company.   We cared about losses not code nor regulatory. </a:t>
            </a:r>
          </a:p>
          <a:p>
            <a:pPr marL="0" indent="0"/>
            <a:endParaRPr lang="en-US" dirty="0"/>
          </a:p>
          <a:p>
            <a:pPr marL="0" indent="0"/>
            <a:r>
              <a:rPr lang="en-US" dirty="0"/>
              <a:t>Before we go too far – first and </a:t>
            </a:r>
            <a:r>
              <a:rPr lang="en-US" dirty="0" err="1"/>
              <a:t>alway</a:t>
            </a:r>
            <a:r>
              <a:rPr lang="en-US" dirty="0"/>
              <a:t> first is caring about safety and health of our employees  If employees hurt we don’t build</a:t>
            </a:r>
            <a:endParaRPr dirty="0"/>
          </a:p>
          <a:p>
            <a:pPr marL="0" indent="0"/>
            <a:endParaRPr dirty="0"/>
          </a:p>
          <a:p>
            <a:pPr marL="0" indent="0"/>
            <a:r>
              <a:rPr lang="en-US" dirty="0"/>
              <a:t>Consider these loss prevention factors…</a:t>
            </a:r>
            <a:endParaRPr dirty="0"/>
          </a:p>
          <a:p>
            <a:pPr marL="0" indent="0"/>
            <a:endParaRPr dirty="0"/>
          </a:p>
          <a:p>
            <a:pPr marL="0" indent="0"/>
            <a:r>
              <a:rPr lang="en-US" dirty="0"/>
              <a:t>Say a few words about each</a:t>
            </a:r>
            <a:endParaRPr dirty="0"/>
          </a:p>
          <a:p>
            <a:pPr marL="0" indent="0"/>
            <a:r>
              <a:rPr lang="en-US" dirty="0"/>
              <a:t>	</a:t>
            </a:r>
            <a:endParaRPr dirty="0"/>
          </a:p>
          <a:p>
            <a:pPr marL="0" indent="0"/>
            <a:endParaRPr dirty="0"/>
          </a:p>
          <a:p>
            <a:pPr marL="0" indent="0"/>
            <a:r>
              <a:rPr lang="en-US" dirty="0"/>
              <a:t>Today’s presentation emphasizes “Quality Control”</a:t>
            </a:r>
            <a:endParaRPr dirty="0"/>
          </a:p>
          <a:p>
            <a:pPr marL="0" indent="0"/>
            <a:endParaRPr dirty="0"/>
          </a:p>
        </p:txBody>
      </p:sp>
      <p:sp>
        <p:nvSpPr>
          <p:cNvPr id="363" name="Google Shape;363;p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AIA – indicates that training requirements in your contract is a critical component of a contractors quality control program</a:t>
            </a:r>
            <a:endParaRPr/>
          </a:p>
          <a:p>
            <a:pPr marL="0" indent="0"/>
            <a:endParaRPr/>
          </a:p>
          <a:p>
            <a:pPr marL="0" indent="0"/>
            <a:r>
              <a:rPr lang="en-US"/>
              <a:t>Anybody do training for quality control – Raise your hand.</a:t>
            </a:r>
            <a:endParaRPr/>
          </a:p>
          <a:p>
            <a:pPr marL="0" indent="0"/>
            <a:endParaRPr/>
          </a:p>
          <a:p>
            <a:pPr marL="0" indent="0"/>
            <a:r>
              <a:rPr lang="en-US"/>
              <a:t>Leave quality side blank – white board/flip chart</a:t>
            </a:r>
            <a:endParaRPr/>
          </a:p>
        </p:txBody>
      </p:sp>
      <p:sp>
        <p:nvSpPr>
          <p:cNvPr id="496" name="Google Shape;496;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Chart from research that Sathy did: </a:t>
            </a:r>
            <a:r>
              <a:rPr lang="en-US" b="0" i="0">
                <a:solidFill>
                  <a:srgbClr val="666666"/>
                </a:solidFill>
                <a:highlight>
                  <a:srgbClr val="FFFFFF"/>
                </a:highlight>
                <a:latin typeface="Arimo"/>
                <a:ea typeface="Arimo"/>
                <a:cs typeface="Arimo"/>
                <a:sym typeface="Arimo"/>
              </a:rPr>
              <a:t>Relationship between Construction Safety and Quality Performance, Abstract. </a:t>
            </a:r>
            <a:r>
              <a:rPr lang="en-US" b="0" i="0" u="sng" strike="noStrike">
                <a:solidFill>
                  <a:srgbClr val="2EA3F2"/>
                </a:solidFill>
                <a:highlight>
                  <a:srgbClr val="FFFFFF"/>
                </a:highlight>
                <a:latin typeface="Arimo"/>
                <a:ea typeface="Arimo"/>
                <a:cs typeface="Arimo"/>
                <a:sym typeface="Arimo"/>
                <a:hlinkClick r:id="rId3">
                  <a:extLst>
                    <a:ext uri="{A12FA001-AC4F-418D-AE19-62706E023703}">
                      <ahyp:hlinkClr xmlns:ahyp="http://schemas.microsoft.com/office/drawing/2018/hyperlinkcolor" val="tx"/>
                    </a:ext>
                  </a:extLst>
                </a:hlinkClick>
              </a:rPr>
              <a:t>https://ascelibrary.org/doi/full/10.1061/(ASCE)CO.1943-7862.0000732</a:t>
            </a:r>
            <a:r>
              <a:rPr lang="en-US" b="0" i="0">
                <a:solidFill>
                  <a:srgbClr val="666666"/>
                </a:solidFill>
                <a:highlight>
                  <a:srgbClr val="FFFFFF"/>
                </a:highlight>
                <a:latin typeface="Arimo"/>
                <a:ea typeface="Arimo"/>
                <a:cs typeface="Arimo"/>
                <a:sym typeface="Arimo"/>
              </a:rPr>
              <a:t> (J. Wanberg, C. Harper, M. Hallowell, S. Rajendran. 2013).  Everyone in the Loss Contorl world knew there was a relationship between projects bad housekeeping, poor safety, behind schedule, cost increased for rework  But until Dr Satyh did this reasrch no “acidimic research.  At Continental I would rate a project for underwriting in first 30 seconds based on housekeeping anlone…</a:t>
            </a:r>
            <a:endParaRPr/>
          </a:p>
          <a:p>
            <a:pPr marL="0" indent="0"/>
            <a:endParaRPr b="0" i="0">
              <a:solidFill>
                <a:srgbClr val="666666"/>
              </a:solidFill>
              <a:highlight>
                <a:srgbClr val="FFFFFF"/>
              </a:highlight>
              <a:latin typeface="Arimo"/>
              <a:ea typeface="Arimo"/>
              <a:cs typeface="Arimo"/>
              <a:sym typeface="Arimo"/>
            </a:endParaRPr>
          </a:p>
          <a:p>
            <a:pPr marL="0" indent="0"/>
            <a:r>
              <a:rPr lang="en-US" b="0" i="0">
                <a:solidFill>
                  <a:srgbClr val="666666"/>
                </a:solidFill>
                <a:highlight>
                  <a:srgbClr val="FFFFFF"/>
                </a:highlight>
                <a:latin typeface="Arimo"/>
                <a:ea typeface="Arimo"/>
                <a:cs typeface="Arimo"/>
                <a:sym typeface="Arimo"/>
              </a:rPr>
              <a:t>Chart showing the parallels between safety and quality – where this came form was article Richard Andres with Zuric and I wrote after he was assigned to HOFFMAN to help us “formalize our Quality program….  15 years ago…  One thing we could not get done was the part of the safety program where craft had weekly training…  If you accept the fact that safety and quality is same process just different content, then we as an industry are missing one of the most important parts of our program, no weekly reinforcement of the importance of building it right the first time.</a:t>
            </a:r>
            <a:endParaRPr/>
          </a:p>
        </p:txBody>
      </p:sp>
      <p:sp>
        <p:nvSpPr>
          <p:cNvPr id="439" name="Google Shape;439;p1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Google and type in Re-work costs commercial Construction  </a:t>
            </a:r>
            <a:endParaRPr dirty="0"/>
          </a:p>
          <a:p>
            <a:pPr marL="0" indent="0"/>
            <a:endParaRPr lang="en-US" dirty="0"/>
          </a:p>
          <a:p>
            <a:pPr marL="0" indent="0"/>
            <a:r>
              <a:rPr lang="en-US" dirty="0"/>
              <a:t>My loss 20% on week payroll officers </a:t>
            </a:r>
            <a:endParaRPr dirty="0"/>
          </a:p>
          <a:p>
            <a:pPr marL="0" indent="0"/>
            <a:r>
              <a:rPr lang="en-US" dirty="0"/>
              <a:t>(to summarize – the research is telling us the cost of rework is significant and it is increasing.)</a:t>
            </a:r>
            <a:endParaRPr dirty="0"/>
          </a:p>
          <a:p>
            <a:pPr marL="0" indent="0"/>
            <a:endParaRPr dirty="0"/>
          </a:p>
          <a:p>
            <a:pPr marL="0" indent="0"/>
            <a:r>
              <a:rPr lang="en-US" dirty="0"/>
              <a:t>What are the costs of business interruptions or re-work?</a:t>
            </a:r>
            <a:endParaRPr dirty="0"/>
          </a:p>
          <a:p>
            <a:pPr marL="0" indent="0"/>
            <a:endParaRPr dirty="0"/>
          </a:p>
          <a:p>
            <a:pPr marL="0" indent="0"/>
            <a:r>
              <a:rPr lang="en-US" dirty="0"/>
              <a:t>Speak to graph</a:t>
            </a:r>
            <a:endParaRPr dirty="0"/>
          </a:p>
        </p:txBody>
      </p:sp>
      <p:sp>
        <p:nvSpPr>
          <p:cNvPr id="416" name="Google Shape;416;p1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i="1"/>
              <a:t>Donna Bird, wife of the late Gary E. Bird, congratulates Mr. Clarke</a:t>
            </a:r>
            <a:r>
              <a:rPr lang="en-US"/>
              <a:t>  </a:t>
            </a:r>
            <a:endParaRPr/>
          </a:p>
          <a:p>
            <a:pPr marL="0" indent="0"/>
            <a:r>
              <a:rPr lang="en-US" i="1"/>
              <a:t>Brian Clarke of Hoffman Corporation, right, and Jack Gibson, IRMI president</a:t>
            </a:r>
            <a:r>
              <a:rPr lang="en-US"/>
              <a:t> </a:t>
            </a:r>
            <a:endParaRPr/>
          </a:p>
          <a:p>
            <a:pPr marL="0" indent="0"/>
            <a:r>
              <a:rPr lang="en-US"/>
              <a:t>Cost of accident story (great intern project) </a:t>
            </a:r>
            <a:endParaRPr/>
          </a:p>
          <a:p>
            <a:pPr marL="0" indent="0"/>
            <a:endParaRPr/>
          </a:p>
          <a:p>
            <a:pPr marL="0" indent="0"/>
            <a:r>
              <a:rPr lang="en-US"/>
              <a:t>Tell story about Sathy and Tracking costs of Incidents</a:t>
            </a:r>
            <a:endParaRPr/>
          </a:p>
          <a:p>
            <a:pPr marL="0" indent="0"/>
            <a:r>
              <a:rPr lang="en-US"/>
              <a:t>Dick Silima asked me what was I doing with spreadsheets….</a:t>
            </a:r>
            <a:endParaRPr/>
          </a:p>
          <a:p>
            <a:pPr marL="0" indent="0"/>
            <a:r>
              <a:rPr lang="en-US"/>
              <a:t>Send to Subs best was Carr construction (Great company)   Curtis Anderson Called me ‘kenny wanted me to ask you what this is for”  So I asked What does Kenny think it is Bill) what do you think it is Curtis “I think its an ass chewing”.   They had no idea of the loss they were taking (mostly in time).</a:t>
            </a:r>
            <a:endParaRPr/>
          </a:p>
        </p:txBody>
      </p:sp>
      <p:sp>
        <p:nvSpPr>
          <p:cNvPr id="448" name="Google Shape;448;p1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Recall the Cost of Incident Worksheet Brian used to teach Forman, subcontractors  and superintends about the real costs of injuries?  What is here for you to use (think of summer intern project) is worksheet to track time and uninsured costs of re-work.</a:t>
            </a:r>
            <a:endParaRPr/>
          </a:p>
          <a:p>
            <a:pPr marL="0" indent="0"/>
            <a:endParaRPr/>
          </a:p>
          <a:p>
            <a:pPr marL="0" indent="0"/>
            <a:r>
              <a:rPr lang="en-US"/>
              <a:t>Next chart is real cool to drive point home about the impact of these costs.  It is a simple excel spreadsheet showing the cost of incident on left comul with profit margin across the top with the amount of work (concrete to be poured) to recover that loss…  That really drives the point home to foreamn about ‘how much work they have to do do cover these “hidden” costs of Re-work</a:t>
            </a:r>
            <a:endParaRPr/>
          </a:p>
        </p:txBody>
      </p:sp>
      <p:sp>
        <p:nvSpPr>
          <p:cNvPr id="461" name="Google Shape;461;p1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4: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dirty="0"/>
              <a:t>To summarize the article and what Bill </a:t>
            </a:r>
            <a:r>
              <a:rPr lang="en-US" dirty="0" err="1"/>
              <a:t>Drinkward</a:t>
            </a:r>
            <a:r>
              <a:rPr lang="en-US" dirty="0"/>
              <a:t> and I did for Hoffman’s first corporate Quality Control Program was the successful programs in our Safety (injury prevention program) </a:t>
            </a:r>
            <a:endParaRPr dirty="0"/>
          </a:p>
          <a:p>
            <a:pPr marL="0" indent="0"/>
            <a:r>
              <a:rPr lang="en-US" dirty="0"/>
              <a:t>we added checklists, progress photos, incident reviews, hired people with letters after their name, had training sessions for superintendents, Operations managers, started doing a lot more muck-ups.  </a:t>
            </a:r>
            <a:endParaRPr dirty="0"/>
          </a:p>
        </p:txBody>
      </p:sp>
      <p:sp>
        <p:nvSpPr>
          <p:cNvPr id="431" name="Google Shape;431;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
        <p:cNvGrpSpPr/>
        <p:nvPr/>
      </p:nvGrpSpPr>
      <p:grpSpPr>
        <a:xfrm>
          <a:off x="0" y="0"/>
          <a:ext cx="0" cy="0"/>
          <a:chOff x="0" y="0"/>
          <a:chExt cx="0" cy="0"/>
        </a:xfrm>
      </p:grpSpPr>
      <p:sp>
        <p:nvSpPr>
          <p:cNvPr id="17" name="Google Shape;17;p32"/>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49"/>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
        <p:nvSpPr>
          <p:cNvPr id="106" name="Google Shape;106;p51"/>
          <p:cNvSpPr txBox="1">
            <a:spLocks noGrp="1"/>
          </p:cNvSpPr>
          <p:nvPr>
            <p:ph type="ctrTitle"/>
          </p:nvPr>
        </p:nvSpPr>
        <p:spPr>
          <a:xfrm>
            <a:off x="1524000" y="3429000"/>
            <a:ext cx="9144000" cy="813571"/>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7"/>
        <p:cNvGrpSpPr/>
        <p:nvPr/>
      </p:nvGrpSpPr>
      <p:grpSpPr>
        <a:xfrm>
          <a:off x="0" y="0"/>
          <a:ext cx="0" cy="0"/>
          <a:chOff x="0" y="0"/>
          <a:chExt cx="0" cy="0"/>
        </a:xfrm>
      </p:grpSpPr>
      <p:sp>
        <p:nvSpPr>
          <p:cNvPr id="108" name="Google Shape;10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1"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9"/>
        <p:cNvGrpSpPr/>
        <p:nvPr/>
      </p:nvGrpSpPr>
      <p:grpSpPr>
        <a:xfrm>
          <a:off x="0" y="0"/>
          <a:ext cx="0" cy="0"/>
          <a:chOff x="0" y="0"/>
          <a:chExt cx="0" cy="0"/>
        </a:xfrm>
      </p:grpSpPr>
      <p:sp>
        <p:nvSpPr>
          <p:cNvPr id="110" name="Google Shape;1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1"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53"/>
          <p:cNvSpPr txBox="1">
            <a:spLocks noGrp="1"/>
          </p:cNvSpPr>
          <p:nvPr>
            <p:ph type="body" idx="1"/>
          </p:nvPr>
        </p:nvSpPr>
        <p:spPr>
          <a:xfrm>
            <a:off x="838200" y="1970088"/>
            <a:ext cx="10515600" cy="3876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2"/>
        <p:cNvGrpSpPr/>
        <p:nvPr/>
      </p:nvGrpSpPr>
      <p:grpSpPr>
        <a:xfrm>
          <a:off x="0" y="0"/>
          <a:ext cx="0" cy="0"/>
          <a:chOff x="0" y="0"/>
          <a:chExt cx="0" cy="0"/>
        </a:xfrm>
      </p:grpSpPr>
      <p:sp>
        <p:nvSpPr>
          <p:cNvPr id="113" name="Google Shape;11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54"/>
          <p:cNvSpPr txBox="1">
            <a:spLocks noGrp="1"/>
          </p:cNvSpPr>
          <p:nvPr>
            <p:ph type="body" idx="1"/>
          </p:nvPr>
        </p:nvSpPr>
        <p:spPr>
          <a:xfrm>
            <a:off x="838200" y="1952625"/>
            <a:ext cx="4752975"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54"/>
          <p:cNvSpPr txBox="1">
            <a:spLocks noGrp="1"/>
          </p:cNvSpPr>
          <p:nvPr>
            <p:ph type="body" idx="2"/>
          </p:nvPr>
        </p:nvSpPr>
        <p:spPr>
          <a:xfrm>
            <a:off x="6296025" y="1952625"/>
            <a:ext cx="5057775"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6"/>
        <p:cNvGrpSpPr/>
        <p:nvPr/>
      </p:nvGrpSpPr>
      <p:grpSpPr>
        <a:xfrm>
          <a:off x="0" y="0"/>
          <a:ext cx="0" cy="0"/>
          <a:chOff x="0" y="0"/>
          <a:chExt cx="0" cy="0"/>
        </a:xfrm>
      </p:grpSpPr>
      <p:sp>
        <p:nvSpPr>
          <p:cNvPr id="117" name="Google Shape;11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1"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55"/>
          <p:cNvSpPr txBox="1">
            <a:spLocks noGrp="1"/>
          </p:cNvSpPr>
          <p:nvPr>
            <p:ph type="body" idx="1"/>
          </p:nvPr>
        </p:nvSpPr>
        <p:spPr>
          <a:xfrm>
            <a:off x="838200" y="1952625"/>
            <a:ext cx="4752975" cy="4017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55"/>
          <p:cNvSpPr>
            <a:spLocks noGrp="1"/>
          </p:cNvSpPr>
          <p:nvPr>
            <p:ph type="pic" idx="2"/>
          </p:nvPr>
        </p:nvSpPr>
        <p:spPr>
          <a:xfrm>
            <a:off x="6096000" y="1952625"/>
            <a:ext cx="5257800" cy="40179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21"/>
        <p:cNvGrpSpPr/>
        <p:nvPr/>
      </p:nvGrpSpPr>
      <p:grpSpPr>
        <a:xfrm>
          <a:off x="0" y="0"/>
          <a:ext cx="0" cy="0"/>
          <a:chOff x="0" y="0"/>
          <a:chExt cx="0" cy="0"/>
        </a:xfrm>
      </p:grpSpPr>
      <p:sp>
        <p:nvSpPr>
          <p:cNvPr id="122" name="Google Shape;122;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1"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57"/>
          <p:cNvSpPr>
            <a:spLocks noGrp="1"/>
          </p:cNvSpPr>
          <p:nvPr>
            <p:ph type="chart" idx="2"/>
          </p:nvPr>
        </p:nvSpPr>
        <p:spPr>
          <a:xfrm>
            <a:off x="869950" y="1960563"/>
            <a:ext cx="10455275" cy="39925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4"/>
        <p:cNvGrpSpPr/>
        <p:nvPr/>
      </p:nvGrpSpPr>
      <p:grpSpPr>
        <a:xfrm>
          <a:off x="0" y="0"/>
          <a:ext cx="0" cy="0"/>
          <a:chOff x="0" y="0"/>
          <a:chExt cx="0" cy="0"/>
        </a:xfrm>
      </p:grpSpPr>
      <p:sp>
        <p:nvSpPr>
          <p:cNvPr id="125" name="Google Shape;125;p58"/>
          <p:cNvSpPr>
            <a:spLocks noGrp="1"/>
          </p:cNvSpPr>
          <p:nvPr>
            <p:ph type="pic" idx="2"/>
          </p:nvPr>
        </p:nvSpPr>
        <p:spPr>
          <a:xfrm>
            <a:off x="1055688" y="1152525"/>
            <a:ext cx="10155237" cy="47640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3"/>
          <p:cNvSpPr txBox="1">
            <a:spLocks noGrp="1"/>
          </p:cNvSpPr>
          <p:nvPr>
            <p:ph type="title"/>
          </p:nvPr>
        </p:nvSpPr>
        <p:spPr>
          <a:xfrm>
            <a:off x="838200" y="292101"/>
            <a:ext cx="8395010"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26"/>
        <p:cNvGrpSpPr/>
        <p:nvPr/>
      </p:nvGrpSpPr>
      <p:grpSpPr>
        <a:xfrm>
          <a:off x="0" y="0"/>
          <a:ext cx="0" cy="0"/>
          <a:chOff x="0" y="0"/>
          <a:chExt cx="0" cy="0"/>
        </a:xfrm>
      </p:grpSpPr>
      <p:sp>
        <p:nvSpPr>
          <p:cNvPr id="127" name="Google Shape;127;p59"/>
          <p:cNvSpPr>
            <a:spLocks noGrp="1"/>
          </p:cNvSpPr>
          <p:nvPr>
            <p:ph type="media" idx="2"/>
          </p:nvPr>
        </p:nvSpPr>
        <p:spPr>
          <a:xfrm>
            <a:off x="1073150" y="1152525"/>
            <a:ext cx="10040938" cy="46942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8"/>
        <p:cNvGrpSpPr/>
        <p:nvPr/>
      </p:nvGrpSpPr>
      <p:grpSpPr>
        <a:xfrm>
          <a:off x="0" y="0"/>
          <a:ext cx="0" cy="0"/>
          <a:chOff x="0" y="0"/>
          <a:chExt cx="0" cy="0"/>
        </a:xfrm>
      </p:grpSpPr>
      <p:sp>
        <p:nvSpPr>
          <p:cNvPr id="129" name="Google Shape;129;p60"/>
          <p:cNvSpPr txBox="1">
            <a:spLocks noGrp="1"/>
          </p:cNvSpPr>
          <p:nvPr>
            <p:ph type="ctrTitle"/>
          </p:nvPr>
        </p:nvSpPr>
        <p:spPr>
          <a:xfrm>
            <a:off x="1524000" y="4257813"/>
            <a:ext cx="9144000" cy="813571"/>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60"/>
          <p:cNvSpPr txBox="1">
            <a:spLocks noGrp="1"/>
          </p:cNvSpPr>
          <p:nvPr>
            <p:ph type="subTitle" idx="1"/>
          </p:nvPr>
        </p:nvSpPr>
        <p:spPr>
          <a:xfrm>
            <a:off x="1524000" y="5307081"/>
            <a:ext cx="9144000" cy="81357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31" name="Google Shape;13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4"/>
        <p:cNvGrpSpPr/>
        <p:nvPr/>
      </p:nvGrpSpPr>
      <p:grpSpPr>
        <a:xfrm>
          <a:off x="0" y="0"/>
          <a:ext cx="0" cy="0"/>
          <a:chOff x="0" y="0"/>
          <a:chExt cx="0" cy="0"/>
        </a:xfrm>
      </p:grpSpPr>
      <p:sp>
        <p:nvSpPr>
          <p:cNvPr id="135" name="Google Shape;135;p61"/>
          <p:cNvSpPr txBox="1">
            <a:spLocks noGrp="1"/>
          </p:cNvSpPr>
          <p:nvPr>
            <p:ph type="ctrTitle"/>
          </p:nvPr>
        </p:nvSpPr>
        <p:spPr>
          <a:xfrm>
            <a:off x="1524000" y="4257813"/>
            <a:ext cx="9144000" cy="813571"/>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Half Picture/Half Text">
  <p:cSld name="2_Half Picture/Half Text">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62"/>
          <p:cNvSpPr txBox="1">
            <a:spLocks noGrp="1"/>
          </p:cNvSpPr>
          <p:nvPr>
            <p:ph type="title"/>
          </p:nvPr>
        </p:nvSpPr>
        <p:spPr>
          <a:xfrm>
            <a:off x="569620" y="320156"/>
            <a:ext cx="11098967" cy="8490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1"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62"/>
          <p:cNvSpPr txBox="1">
            <a:spLocks noGrp="1"/>
          </p:cNvSpPr>
          <p:nvPr>
            <p:ph type="body" idx="1"/>
          </p:nvPr>
        </p:nvSpPr>
        <p:spPr>
          <a:xfrm>
            <a:off x="6270944" y="1433750"/>
            <a:ext cx="5397643" cy="453214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62"/>
          <p:cNvSpPr>
            <a:spLocks noGrp="1"/>
          </p:cNvSpPr>
          <p:nvPr>
            <p:ph type="pic" idx="2"/>
          </p:nvPr>
        </p:nvSpPr>
        <p:spPr>
          <a:xfrm>
            <a:off x="569619" y="1433749"/>
            <a:ext cx="5396465" cy="4533435"/>
          </a:xfrm>
          <a:prstGeom prst="rect">
            <a:avLst/>
          </a:prstGeom>
          <a:noFill/>
          <a:ln>
            <a:noFill/>
          </a:ln>
        </p:spPr>
      </p:sp>
      <p:cxnSp>
        <p:nvCxnSpPr>
          <p:cNvPr id="143" name="Google Shape;143;p62"/>
          <p:cNvCxnSpPr/>
          <p:nvPr/>
        </p:nvCxnSpPr>
        <p:spPr>
          <a:xfrm>
            <a:off x="569619" y="1304145"/>
            <a:ext cx="8590613" cy="0"/>
          </a:xfrm>
          <a:prstGeom prst="straightConnector1">
            <a:avLst/>
          </a:prstGeom>
          <a:noFill/>
          <a:ln w="28575" cap="flat" cmpd="sng">
            <a:solidFill>
              <a:schemeClr val="lt2"/>
            </a:solidFill>
            <a:prstDash val="solid"/>
            <a:miter lim="800000"/>
            <a:headEnd type="none" w="sm" len="sm"/>
            <a:tailEnd type="none" w="sm" len="sm"/>
          </a:ln>
        </p:spPr>
      </p:cxnSp>
      <p:sp>
        <p:nvSpPr>
          <p:cNvPr id="144" name="Google Shape;144;p62"/>
          <p:cNvSpPr txBox="1"/>
          <p:nvPr/>
        </p:nvSpPr>
        <p:spPr>
          <a:xfrm>
            <a:off x="4783666" y="6424768"/>
            <a:ext cx="697653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1"/>
                </a:solidFill>
                <a:latin typeface="Arial"/>
                <a:ea typeface="Arial"/>
                <a:cs typeface="Arial"/>
                <a:sym typeface="Arial"/>
              </a:rPr>
              <a:t>INCLUSION DIVERSITY EQUITY ADVOCACY LEADERSHIP</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lt1"/>
        </a:solidFill>
        <a:effectLst/>
      </p:bgPr>
    </p:bg>
    <p:spTree>
      <p:nvGrpSpPr>
        <p:cNvPr id="1" name="Shape 145"/>
        <p:cNvGrpSpPr/>
        <p:nvPr/>
      </p:nvGrpSpPr>
      <p:grpSpPr>
        <a:xfrm>
          <a:off x="0" y="0"/>
          <a:ext cx="0" cy="0"/>
          <a:chOff x="0" y="0"/>
          <a:chExt cx="0" cy="0"/>
        </a:xfrm>
      </p:grpSpPr>
      <p:sp>
        <p:nvSpPr>
          <p:cNvPr id="146" name="Google Shape;146;p6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1" i="1"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63"/>
          <p:cNvSpPr txBox="1"/>
          <p:nvPr/>
        </p:nvSpPr>
        <p:spPr>
          <a:xfrm>
            <a:off x="4597400" y="6424769"/>
            <a:ext cx="71120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1"/>
                </a:solidFill>
                <a:latin typeface="Arial"/>
                <a:ea typeface="Arial"/>
                <a:cs typeface="Arial"/>
                <a:sym typeface="Arial"/>
              </a:rPr>
              <a:t>INCLUSION DIVERSITY EQUITY ADVOCACY LEADERSHIP</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Speakers - 2">
  <p:cSld name="Three Speakers - 2">
    <p:spTree>
      <p:nvGrpSpPr>
        <p:cNvPr id="1" name="Shape 148"/>
        <p:cNvGrpSpPr/>
        <p:nvPr/>
      </p:nvGrpSpPr>
      <p:grpSpPr>
        <a:xfrm>
          <a:off x="0" y="0"/>
          <a:ext cx="0" cy="0"/>
          <a:chOff x="0" y="0"/>
          <a:chExt cx="0" cy="0"/>
        </a:xfrm>
      </p:grpSpPr>
      <p:sp>
        <p:nvSpPr>
          <p:cNvPr id="149" name="Google Shape;149;p64"/>
          <p:cNvSpPr txBox="1">
            <a:spLocks noGrp="1"/>
          </p:cNvSpPr>
          <p:nvPr>
            <p:ph type="ctrTitle"/>
          </p:nvPr>
        </p:nvSpPr>
        <p:spPr>
          <a:xfrm>
            <a:off x="701040" y="404748"/>
            <a:ext cx="10789920" cy="153311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64"/>
          <p:cNvSpPr>
            <a:spLocks noGrp="1"/>
          </p:cNvSpPr>
          <p:nvPr>
            <p:ph type="pic" idx="2"/>
          </p:nvPr>
        </p:nvSpPr>
        <p:spPr>
          <a:xfrm>
            <a:off x="1246593" y="2173181"/>
            <a:ext cx="1848946" cy="1637021"/>
          </a:xfrm>
          <a:prstGeom prst="rect">
            <a:avLst/>
          </a:prstGeom>
          <a:noFill/>
          <a:ln>
            <a:noFill/>
          </a:ln>
        </p:spPr>
      </p:sp>
      <p:sp>
        <p:nvSpPr>
          <p:cNvPr id="151" name="Google Shape;151;p64"/>
          <p:cNvSpPr txBox="1">
            <a:spLocks noGrp="1"/>
          </p:cNvSpPr>
          <p:nvPr>
            <p:ph type="body" idx="1"/>
          </p:nvPr>
        </p:nvSpPr>
        <p:spPr>
          <a:xfrm>
            <a:off x="707483" y="4059672"/>
            <a:ext cx="3260525" cy="50316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64"/>
          <p:cNvSpPr txBox="1">
            <a:spLocks noGrp="1"/>
          </p:cNvSpPr>
          <p:nvPr>
            <p:ph type="body" idx="3"/>
          </p:nvPr>
        </p:nvSpPr>
        <p:spPr>
          <a:xfrm>
            <a:off x="707482" y="4804958"/>
            <a:ext cx="3260525" cy="5227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64"/>
          <p:cNvSpPr txBox="1">
            <a:spLocks noGrp="1"/>
          </p:cNvSpPr>
          <p:nvPr>
            <p:ph type="body" idx="4"/>
          </p:nvPr>
        </p:nvSpPr>
        <p:spPr>
          <a:xfrm>
            <a:off x="701040" y="5577147"/>
            <a:ext cx="3266967" cy="5227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64"/>
          <p:cNvSpPr>
            <a:spLocks noGrp="1"/>
          </p:cNvSpPr>
          <p:nvPr>
            <p:ph type="pic" idx="5"/>
          </p:nvPr>
        </p:nvSpPr>
        <p:spPr>
          <a:xfrm>
            <a:off x="5171527" y="2173180"/>
            <a:ext cx="1848946" cy="1637021"/>
          </a:xfrm>
          <a:prstGeom prst="rect">
            <a:avLst/>
          </a:prstGeom>
          <a:noFill/>
          <a:ln>
            <a:noFill/>
          </a:ln>
        </p:spPr>
      </p:sp>
      <p:sp>
        <p:nvSpPr>
          <p:cNvPr id="155" name="Google Shape;155;p64"/>
          <p:cNvSpPr txBox="1">
            <a:spLocks noGrp="1"/>
          </p:cNvSpPr>
          <p:nvPr>
            <p:ph type="body" idx="6"/>
          </p:nvPr>
        </p:nvSpPr>
        <p:spPr>
          <a:xfrm>
            <a:off x="4471346" y="4059672"/>
            <a:ext cx="3254916" cy="50316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4"/>
          <p:cNvSpPr txBox="1">
            <a:spLocks noGrp="1"/>
          </p:cNvSpPr>
          <p:nvPr>
            <p:ph type="body" idx="7"/>
          </p:nvPr>
        </p:nvSpPr>
        <p:spPr>
          <a:xfrm>
            <a:off x="4471345" y="4804958"/>
            <a:ext cx="3254917" cy="5227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4"/>
          <p:cNvSpPr txBox="1">
            <a:spLocks noGrp="1"/>
          </p:cNvSpPr>
          <p:nvPr>
            <p:ph type="body" idx="8"/>
          </p:nvPr>
        </p:nvSpPr>
        <p:spPr>
          <a:xfrm>
            <a:off x="4471346" y="5577147"/>
            <a:ext cx="3254916" cy="5227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4"/>
          <p:cNvSpPr>
            <a:spLocks noGrp="1"/>
          </p:cNvSpPr>
          <p:nvPr>
            <p:ph type="pic" idx="9"/>
          </p:nvPr>
        </p:nvSpPr>
        <p:spPr>
          <a:xfrm>
            <a:off x="8939028" y="2173181"/>
            <a:ext cx="1848946" cy="1637021"/>
          </a:xfrm>
          <a:prstGeom prst="rect">
            <a:avLst/>
          </a:prstGeom>
          <a:noFill/>
          <a:ln>
            <a:noFill/>
          </a:ln>
        </p:spPr>
      </p:sp>
      <p:sp>
        <p:nvSpPr>
          <p:cNvPr id="159" name="Google Shape;159;p64"/>
          <p:cNvSpPr txBox="1">
            <a:spLocks noGrp="1"/>
          </p:cNvSpPr>
          <p:nvPr>
            <p:ph type="body" idx="13"/>
          </p:nvPr>
        </p:nvSpPr>
        <p:spPr>
          <a:xfrm>
            <a:off x="8229600" y="4059672"/>
            <a:ext cx="3254917" cy="50316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4"/>
          <p:cNvSpPr txBox="1">
            <a:spLocks noGrp="1"/>
          </p:cNvSpPr>
          <p:nvPr>
            <p:ph type="body" idx="14"/>
          </p:nvPr>
        </p:nvSpPr>
        <p:spPr>
          <a:xfrm>
            <a:off x="8236043" y="4804958"/>
            <a:ext cx="3254917" cy="5227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4"/>
          <p:cNvSpPr txBox="1">
            <a:spLocks noGrp="1"/>
          </p:cNvSpPr>
          <p:nvPr>
            <p:ph type="body" idx="15"/>
          </p:nvPr>
        </p:nvSpPr>
        <p:spPr>
          <a:xfrm>
            <a:off x="8229262" y="5577147"/>
            <a:ext cx="3254916" cy="5227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Google Shape;163;p6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6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6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6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8"/>
        <p:cNvGrpSpPr/>
        <p:nvPr/>
      </p:nvGrpSpPr>
      <p:grpSpPr>
        <a:xfrm>
          <a:off x="0" y="0"/>
          <a:ext cx="0" cy="0"/>
          <a:chOff x="0" y="0"/>
          <a:chExt cx="0" cy="0"/>
        </a:xfrm>
      </p:grpSpPr>
      <p:sp>
        <p:nvSpPr>
          <p:cNvPr id="169" name="Google Shape;169;p6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0" name="Google Shape;170;p66"/>
          <p:cNvSpPr txBox="1">
            <a:spLocks noGrp="1"/>
          </p:cNvSpPr>
          <p:nvPr>
            <p:ph type="body" idx="1"/>
          </p:nvPr>
        </p:nvSpPr>
        <p:spPr>
          <a:xfrm>
            <a:off x="1097279" y="1845734"/>
            <a:ext cx="493776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66"/>
          <p:cNvSpPr txBox="1">
            <a:spLocks noGrp="1"/>
          </p:cNvSpPr>
          <p:nvPr>
            <p:ph type="body" idx="2"/>
          </p:nvPr>
        </p:nvSpPr>
        <p:spPr>
          <a:xfrm>
            <a:off x="6217920" y="1845735"/>
            <a:ext cx="493776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6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6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5"/>
        <p:cNvGrpSpPr/>
        <p:nvPr/>
      </p:nvGrpSpPr>
      <p:grpSpPr>
        <a:xfrm>
          <a:off x="0" y="0"/>
          <a:ext cx="0" cy="0"/>
          <a:chOff x="0" y="0"/>
          <a:chExt cx="0" cy="0"/>
        </a:xfrm>
      </p:grpSpPr>
      <p:sp>
        <p:nvSpPr>
          <p:cNvPr id="176" name="Google Shape;176;p6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 name="Google Shape;177;p67"/>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8" name="Google Shape;178;p67"/>
          <p:cNvSpPr txBox="1">
            <a:spLocks noGrp="1"/>
          </p:cNvSpPr>
          <p:nvPr>
            <p:ph type="body" idx="2"/>
          </p:nvPr>
        </p:nvSpPr>
        <p:spPr>
          <a:xfrm>
            <a:off x="1097280" y="2582334"/>
            <a:ext cx="4937760" cy="3378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67"/>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0" name="Google Shape;180;p67"/>
          <p:cNvSpPr txBox="1">
            <a:spLocks noGrp="1"/>
          </p:cNvSpPr>
          <p:nvPr>
            <p:ph type="body" idx="4"/>
          </p:nvPr>
        </p:nvSpPr>
        <p:spPr>
          <a:xfrm>
            <a:off x="6217920" y="2582334"/>
            <a:ext cx="4937760" cy="3378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6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6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6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ing Up Next">
  <p:cSld name="Coming Up Next">
    <p:spTree>
      <p:nvGrpSpPr>
        <p:cNvPr id="1" name="Shape 184"/>
        <p:cNvGrpSpPr/>
        <p:nvPr/>
      </p:nvGrpSpPr>
      <p:grpSpPr>
        <a:xfrm>
          <a:off x="0" y="0"/>
          <a:ext cx="0" cy="0"/>
          <a:chOff x="0" y="0"/>
          <a:chExt cx="0" cy="0"/>
        </a:xfrm>
      </p:grpSpPr>
      <p:sp>
        <p:nvSpPr>
          <p:cNvPr id="185" name="Google Shape;185;p68"/>
          <p:cNvSpPr txBox="1">
            <a:spLocks noGrp="1"/>
          </p:cNvSpPr>
          <p:nvPr>
            <p:ph type="ctrTitle"/>
          </p:nvPr>
        </p:nvSpPr>
        <p:spPr>
          <a:xfrm>
            <a:off x="1017588" y="1500994"/>
            <a:ext cx="10789920" cy="2691443"/>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4800"/>
              <a:buFont typeface="Lato Black"/>
              <a:buNone/>
              <a:defRPr sz="48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6" name="Google Shape;186;p68"/>
          <p:cNvSpPr txBox="1">
            <a:spLocks noGrp="1"/>
          </p:cNvSpPr>
          <p:nvPr>
            <p:ph type="body" idx="1"/>
          </p:nvPr>
        </p:nvSpPr>
        <p:spPr>
          <a:xfrm>
            <a:off x="1017588" y="4433977"/>
            <a:ext cx="10861675" cy="163940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2E75B5"/>
              </a:buClr>
              <a:buSzPts val="2800"/>
              <a:buFont typeface="Arial"/>
              <a:buNone/>
              <a:defRPr sz="2800" b="0" i="0" u="none" strike="noStrike" cap="none">
                <a:solidFill>
                  <a:srgbClr val="2E75B5"/>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68"/>
          <p:cNvSpPr txBox="1">
            <a:spLocks noGrp="1"/>
          </p:cNvSpPr>
          <p:nvPr>
            <p:ph type="body" idx="2"/>
          </p:nvPr>
        </p:nvSpPr>
        <p:spPr>
          <a:xfrm>
            <a:off x="1017588" y="360672"/>
            <a:ext cx="5383212" cy="733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D7500"/>
              </a:buClr>
              <a:buSzPts val="4000"/>
              <a:buFont typeface="Arial"/>
              <a:buNone/>
              <a:defRPr sz="4000" b="1" i="0" u="none" strike="noStrike" cap="none">
                <a:solidFill>
                  <a:srgbClr val="DD7500"/>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292101"/>
            <a:ext cx="8339254"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618393"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4"/>
          <p:cNvSpPr txBox="1">
            <a:spLocks noGrp="1"/>
          </p:cNvSpPr>
          <p:nvPr>
            <p:ph type="body" idx="2"/>
          </p:nvPr>
        </p:nvSpPr>
        <p:spPr>
          <a:xfrm>
            <a:off x="6392008"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ming Up Next">
  <p:cSld name="1_Coming Up Next">
    <p:spTree>
      <p:nvGrpSpPr>
        <p:cNvPr id="1" name="Shape 188"/>
        <p:cNvGrpSpPr/>
        <p:nvPr/>
      </p:nvGrpSpPr>
      <p:grpSpPr>
        <a:xfrm>
          <a:off x="0" y="0"/>
          <a:ext cx="0" cy="0"/>
          <a:chOff x="0" y="0"/>
          <a:chExt cx="0" cy="0"/>
        </a:xfrm>
      </p:grpSpPr>
      <p:sp>
        <p:nvSpPr>
          <p:cNvPr id="189" name="Google Shape;189;p69"/>
          <p:cNvSpPr txBox="1">
            <a:spLocks noGrp="1"/>
          </p:cNvSpPr>
          <p:nvPr>
            <p:ph type="ctrTitle"/>
          </p:nvPr>
        </p:nvSpPr>
        <p:spPr>
          <a:xfrm>
            <a:off x="705071" y="760216"/>
            <a:ext cx="10789920" cy="283951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0" name="Google Shape;190;p69"/>
          <p:cNvSpPr txBox="1">
            <a:spLocks noGrp="1"/>
          </p:cNvSpPr>
          <p:nvPr>
            <p:ph type="body" idx="1"/>
          </p:nvPr>
        </p:nvSpPr>
        <p:spPr>
          <a:xfrm>
            <a:off x="705071" y="3693198"/>
            <a:ext cx="10861675" cy="57786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3600"/>
              <a:buFont typeface="Arial"/>
              <a:buNone/>
              <a:defRPr sz="36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69"/>
          <p:cNvSpPr txBox="1">
            <a:spLocks noGrp="1"/>
          </p:cNvSpPr>
          <p:nvPr>
            <p:ph type="body" idx="2"/>
          </p:nvPr>
        </p:nvSpPr>
        <p:spPr>
          <a:xfrm>
            <a:off x="704850" y="4386263"/>
            <a:ext cx="10790238" cy="5778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69"/>
          <p:cNvSpPr txBox="1">
            <a:spLocks noGrp="1"/>
          </p:cNvSpPr>
          <p:nvPr>
            <p:ph type="body" idx="3"/>
          </p:nvPr>
        </p:nvSpPr>
        <p:spPr>
          <a:xfrm>
            <a:off x="700881" y="5068245"/>
            <a:ext cx="10790238" cy="5778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oming Up Next">
  <p:cSld name="2_Coming Up Next">
    <p:spTree>
      <p:nvGrpSpPr>
        <p:cNvPr id="1" name="Shape 193"/>
        <p:cNvGrpSpPr/>
        <p:nvPr/>
      </p:nvGrpSpPr>
      <p:grpSpPr>
        <a:xfrm>
          <a:off x="0" y="0"/>
          <a:ext cx="0" cy="0"/>
          <a:chOff x="0" y="0"/>
          <a:chExt cx="0" cy="0"/>
        </a:xfrm>
      </p:grpSpPr>
      <p:sp>
        <p:nvSpPr>
          <p:cNvPr id="194" name="Google Shape;194;p70"/>
          <p:cNvSpPr txBox="1">
            <a:spLocks noGrp="1"/>
          </p:cNvSpPr>
          <p:nvPr>
            <p:ph type="ctrTitle"/>
          </p:nvPr>
        </p:nvSpPr>
        <p:spPr>
          <a:xfrm>
            <a:off x="705071" y="760215"/>
            <a:ext cx="10789920" cy="208722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70"/>
          <p:cNvSpPr txBox="1">
            <a:spLocks noGrp="1"/>
          </p:cNvSpPr>
          <p:nvPr>
            <p:ph type="body" idx="1"/>
          </p:nvPr>
        </p:nvSpPr>
        <p:spPr>
          <a:xfrm>
            <a:off x="1432112" y="2946143"/>
            <a:ext cx="4571400" cy="96571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3F77"/>
              </a:buClr>
              <a:buSzPts val="2800"/>
              <a:buFont typeface="Arial"/>
              <a:buNone/>
              <a:defRPr sz="28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70"/>
          <p:cNvSpPr txBox="1">
            <a:spLocks noGrp="1"/>
          </p:cNvSpPr>
          <p:nvPr>
            <p:ph type="body" idx="2"/>
          </p:nvPr>
        </p:nvSpPr>
        <p:spPr>
          <a:xfrm>
            <a:off x="1685887" y="4010559"/>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70"/>
          <p:cNvSpPr txBox="1">
            <a:spLocks noGrp="1"/>
          </p:cNvSpPr>
          <p:nvPr>
            <p:ph type="body" idx="3"/>
          </p:nvPr>
        </p:nvSpPr>
        <p:spPr>
          <a:xfrm>
            <a:off x="1685887" y="4766809"/>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8" name="Google Shape;198;p70"/>
          <p:cNvSpPr txBox="1">
            <a:spLocks noGrp="1"/>
          </p:cNvSpPr>
          <p:nvPr>
            <p:ph type="body" idx="4"/>
          </p:nvPr>
        </p:nvSpPr>
        <p:spPr>
          <a:xfrm>
            <a:off x="6743642" y="4064263"/>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70"/>
          <p:cNvSpPr txBox="1">
            <a:spLocks noGrp="1"/>
          </p:cNvSpPr>
          <p:nvPr>
            <p:ph type="body" idx="5"/>
          </p:nvPr>
        </p:nvSpPr>
        <p:spPr>
          <a:xfrm>
            <a:off x="6743643" y="4820513"/>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70"/>
          <p:cNvSpPr txBox="1">
            <a:spLocks noGrp="1"/>
          </p:cNvSpPr>
          <p:nvPr>
            <p:ph type="body" idx="6"/>
          </p:nvPr>
        </p:nvSpPr>
        <p:spPr>
          <a:xfrm>
            <a:off x="6446441" y="2954675"/>
            <a:ext cx="4571400" cy="10108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3F77"/>
              </a:buClr>
              <a:buSzPts val="2800"/>
              <a:buFont typeface="Arial"/>
              <a:buNone/>
              <a:defRPr sz="28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Coming Up Next">
  <p:cSld name="3_Coming Up Next">
    <p:spTree>
      <p:nvGrpSpPr>
        <p:cNvPr id="1" name="Shape 201"/>
        <p:cNvGrpSpPr/>
        <p:nvPr/>
      </p:nvGrpSpPr>
      <p:grpSpPr>
        <a:xfrm>
          <a:off x="0" y="0"/>
          <a:ext cx="0" cy="0"/>
          <a:chOff x="0" y="0"/>
          <a:chExt cx="0" cy="0"/>
        </a:xfrm>
      </p:grpSpPr>
      <p:sp>
        <p:nvSpPr>
          <p:cNvPr id="202" name="Google Shape;202;p71"/>
          <p:cNvSpPr txBox="1">
            <a:spLocks noGrp="1"/>
          </p:cNvSpPr>
          <p:nvPr>
            <p:ph type="ctrTitle"/>
          </p:nvPr>
        </p:nvSpPr>
        <p:spPr>
          <a:xfrm>
            <a:off x="705071" y="760215"/>
            <a:ext cx="10789920" cy="208722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3" name="Google Shape;203;p71"/>
          <p:cNvSpPr txBox="1">
            <a:spLocks noGrp="1"/>
          </p:cNvSpPr>
          <p:nvPr>
            <p:ph type="body" idx="1"/>
          </p:nvPr>
        </p:nvSpPr>
        <p:spPr>
          <a:xfrm>
            <a:off x="742026" y="3000429"/>
            <a:ext cx="3143250" cy="69209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71"/>
          <p:cNvSpPr txBox="1">
            <a:spLocks noGrp="1"/>
          </p:cNvSpPr>
          <p:nvPr>
            <p:ph type="body" idx="2"/>
          </p:nvPr>
        </p:nvSpPr>
        <p:spPr>
          <a:xfrm>
            <a:off x="741686" y="3745715"/>
            <a:ext cx="315258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71"/>
          <p:cNvSpPr txBox="1">
            <a:spLocks noGrp="1"/>
          </p:cNvSpPr>
          <p:nvPr>
            <p:ph type="body" idx="3"/>
          </p:nvPr>
        </p:nvSpPr>
        <p:spPr>
          <a:xfrm>
            <a:off x="741686" y="4517904"/>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71"/>
          <p:cNvSpPr txBox="1">
            <a:spLocks noGrp="1"/>
          </p:cNvSpPr>
          <p:nvPr>
            <p:ph type="body" idx="4"/>
          </p:nvPr>
        </p:nvSpPr>
        <p:spPr>
          <a:xfrm>
            <a:off x="4524375" y="3000121"/>
            <a:ext cx="3143250" cy="69209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71"/>
          <p:cNvSpPr txBox="1">
            <a:spLocks noGrp="1"/>
          </p:cNvSpPr>
          <p:nvPr>
            <p:ph type="body" idx="5"/>
          </p:nvPr>
        </p:nvSpPr>
        <p:spPr>
          <a:xfrm>
            <a:off x="4533365" y="3745712"/>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71"/>
          <p:cNvSpPr txBox="1">
            <a:spLocks noGrp="1"/>
          </p:cNvSpPr>
          <p:nvPr>
            <p:ph type="body" idx="6"/>
          </p:nvPr>
        </p:nvSpPr>
        <p:spPr>
          <a:xfrm>
            <a:off x="4533365" y="4524615"/>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71"/>
          <p:cNvSpPr txBox="1">
            <a:spLocks noGrp="1"/>
          </p:cNvSpPr>
          <p:nvPr>
            <p:ph type="body" idx="7"/>
          </p:nvPr>
        </p:nvSpPr>
        <p:spPr>
          <a:xfrm>
            <a:off x="8306724" y="3000121"/>
            <a:ext cx="3143250" cy="69209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71"/>
          <p:cNvSpPr txBox="1">
            <a:spLocks noGrp="1"/>
          </p:cNvSpPr>
          <p:nvPr>
            <p:ph type="body" idx="8"/>
          </p:nvPr>
        </p:nvSpPr>
        <p:spPr>
          <a:xfrm>
            <a:off x="8315714" y="3752444"/>
            <a:ext cx="3143250" cy="7122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71"/>
          <p:cNvSpPr txBox="1">
            <a:spLocks noGrp="1"/>
          </p:cNvSpPr>
          <p:nvPr>
            <p:ph type="body" idx="9"/>
          </p:nvPr>
        </p:nvSpPr>
        <p:spPr>
          <a:xfrm>
            <a:off x="8315714" y="4538078"/>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Coming Up Next">
  <p:cSld name="4_Coming Up Next">
    <p:spTree>
      <p:nvGrpSpPr>
        <p:cNvPr id="1" name="Shape 212"/>
        <p:cNvGrpSpPr/>
        <p:nvPr/>
      </p:nvGrpSpPr>
      <p:grpSpPr>
        <a:xfrm>
          <a:off x="0" y="0"/>
          <a:ext cx="0" cy="0"/>
          <a:chOff x="0" y="0"/>
          <a:chExt cx="0" cy="0"/>
        </a:xfrm>
      </p:grpSpPr>
      <p:sp>
        <p:nvSpPr>
          <p:cNvPr id="213" name="Google Shape;213;p72"/>
          <p:cNvSpPr txBox="1">
            <a:spLocks noGrp="1"/>
          </p:cNvSpPr>
          <p:nvPr>
            <p:ph type="ctrTitle"/>
          </p:nvPr>
        </p:nvSpPr>
        <p:spPr>
          <a:xfrm>
            <a:off x="705071" y="760216"/>
            <a:ext cx="10789920" cy="135795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6000"/>
              <a:buFont typeface="Lato Black"/>
              <a:buNone/>
              <a:defRPr sz="60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72"/>
          <p:cNvSpPr txBox="1">
            <a:spLocks noGrp="1"/>
          </p:cNvSpPr>
          <p:nvPr>
            <p:ph type="body" idx="1"/>
          </p:nvPr>
        </p:nvSpPr>
        <p:spPr>
          <a:xfrm>
            <a:off x="705411" y="2201776"/>
            <a:ext cx="5302536" cy="58395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72"/>
          <p:cNvSpPr txBox="1">
            <a:spLocks noGrp="1"/>
          </p:cNvSpPr>
          <p:nvPr>
            <p:ph type="body" idx="2"/>
          </p:nvPr>
        </p:nvSpPr>
        <p:spPr>
          <a:xfrm>
            <a:off x="705070" y="2866037"/>
            <a:ext cx="5302535" cy="40011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72"/>
          <p:cNvSpPr txBox="1">
            <a:spLocks noGrp="1"/>
          </p:cNvSpPr>
          <p:nvPr>
            <p:ph type="body" idx="3"/>
          </p:nvPr>
        </p:nvSpPr>
        <p:spPr>
          <a:xfrm>
            <a:off x="705069" y="3350236"/>
            <a:ext cx="5302535" cy="40011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7" name="Google Shape;217;p72"/>
          <p:cNvSpPr txBox="1">
            <a:spLocks noGrp="1"/>
          </p:cNvSpPr>
          <p:nvPr>
            <p:ph type="body" idx="4"/>
          </p:nvPr>
        </p:nvSpPr>
        <p:spPr>
          <a:xfrm>
            <a:off x="6192456" y="2201776"/>
            <a:ext cx="5302535" cy="51453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72"/>
          <p:cNvSpPr txBox="1">
            <a:spLocks noGrp="1"/>
          </p:cNvSpPr>
          <p:nvPr>
            <p:ph type="body" idx="5"/>
          </p:nvPr>
        </p:nvSpPr>
        <p:spPr>
          <a:xfrm>
            <a:off x="6192116" y="2866037"/>
            <a:ext cx="5302535" cy="40011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72"/>
          <p:cNvSpPr txBox="1">
            <a:spLocks noGrp="1"/>
          </p:cNvSpPr>
          <p:nvPr>
            <p:ph type="body" idx="6"/>
          </p:nvPr>
        </p:nvSpPr>
        <p:spPr>
          <a:xfrm>
            <a:off x="6192115" y="3350236"/>
            <a:ext cx="5302535" cy="40011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72"/>
          <p:cNvSpPr txBox="1">
            <a:spLocks noGrp="1"/>
          </p:cNvSpPr>
          <p:nvPr>
            <p:ph type="body" idx="7"/>
          </p:nvPr>
        </p:nvSpPr>
        <p:spPr>
          <a:xfrm>
            <a:off x="704725" y="4072275"/>
            <a:ext cx="5302536" cy="43353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72"/>
          <p:cNvSpPr txBox="1">
            <a:spLocks noGrp="1"/>
          </p:cNvSpPr>
          <p:nvPr>
            <p:ph type="body" idx="8"/>
          </p:nvPr>
        </p:nvSpPr>
        <p:spPr>
          <a:xfrm>
            <a:off x="704725" y="4559575"/>
            <a:ext cx="5302535" cy="43353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72"/>
          <p:cNvSpPr txBox="1">
            <a:spLocks noGrp="1"/>
          </p:cNvSpPr>
          <p:nvPr>
            <p:ph type="body" idx="9"/>
          </p:nvPr>
        </p:nvSpPr>
        <p:spPr>
          <a:xfrm>
            <a:off x="704724" y="5072031"/>
            <a:ext cx="5302535" cy="40011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72"/>
          <p:cNvSpPr txBox="1">
            <a:spLocks noGrp="1"/>
          </p:cNvSpPr>
          <p:nvPr>
            <p:ph type="body" idx="13"/>
          </p:nvPr>
        </p:nvSpPr>
        <p:spPr>
          <a:xfrm>
            <a:off x="6192115" y="4086261"/>
            <a:ext cx="5302536" cy="43353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72"/>
          <p:cNvSpPr txBox="1">
            <a:spLocks noGrp="1"/>
          </p:cNvSpPr>
          <p:nvPr>
            <p:ph type="body" idx="14"/>
          </p:nvPr>
        </p:nvSpPr>
        <p:spPr>
          <a:xfrm>
            <a:off x="6184740" y="4559263"/>
            <a:ext cx="5302535" cy="43353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72"/>
          <p:cNvSpPr txBox="1">
            <a:spLocks noGrp="1"/>
          </p:cNvSpPr>
          <p:nvPr>
            <p:ph type="body" idx="15"/>
          </p:nvPr>
        </p:nvSpPr>
        <p:spPr>
          <a:xfrm>
            <a:off x="6192115" y="5057964"/>
            <a:ext cx="5302535" cy="43353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Speaker">
  <p:cSld name="One Speaker">
    <p:spTree>
      <p:nvGrpSpPr>
        <p:cNvPr id="1" name="Shape 226"/>
        <p:cNvGrpSpPr/>
        <p:nvPr/>
      </p:nvGrpSpPr>
      <p:grpSpPr>
        <a:xfrm>
          <a:off x="0" y="0"/>
          <a:ext cx="0" cy="0"/>
          <a:chOff x="0" y="0"/>
          <a:chExt cx="0" cy="0"/>
        </a:xfrm>
      </p:grpSpPr>
      <p:sp>
        <p:nvSpPr>
          <p:cNvPr id="227" name="Google Shape;227;p73"/>
          <p:cNvSpPr>
            <a:spLocks noGrp="1"/>
          </p:cNvSpPr>
          <p:nvPr>
            <p:ph type="pic" idx="2"/>
          </p:nvPr>
        </p:nvSpPr>
        <p:spPr>
          <a:xfrm>
            <a:off x="1116948" y="2217724"/>
            <a:ext cx="4003675" cy="3638550"/>
          </a:xfrm>
          <a:prstGeom prst="rect">
            <a:avLst/>
          </a:prstGeom>
          <a:noFill/>
          <a:ln>
            <a:noFill/>
          </a:ln>
        </p:spPr>
      </p:sp>
      <p:sp>
        <p:nvSpPr>
          <p:cNvPr id="228" name="Google Shape;228;p73"/>
          <p:cNvSpPr txBox="1">
            <a:spLocks noGrp="1"/>
          </p:cNvSpPr>
          <p:nvPr>
            <p:ph type="body" idx="1"/>
          </p:nvPr>
        </p:nvSpPr>
        <p:spPr>
          <a:xfrm>
            <a:off x="5272723" y="2215457"/>
            <a:ext cx="5756275" cy="1217814"/>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4000"/>
              <a:buFont typeface="Arial"/>
              <a:buNone/>
              <a:defRPr sz="40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73"/>
          <p:cNvSpPr txBox="1">
            <a:spLocks noGrp="1"/>
          </p:cNvSpPr>
          <p:nvPr>
            <p:ph type="body" idx="3"/>
          </p:nvPr>
        </p:nvSpPr>
        <p:spPr>
          <a:xfrm>
            <a:off x="5272723" y="3739371"/>
            <a:ext cx="5756275" cy="11183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73"/>
          <p:cNvSpPr txBox="1">
            <a:spLocks noGrp="1"/>
          </p:cNvSpPr>
          <p:nvPr>
            <p:ph type="body" idx="4"/>
          </p:nvPr>
        </p:nvSpPr>
        <p:spPr>
          <a:xfrm>
            <a:off x="5272722" y="4921425"/>
            <a:ext cx="5756275" cy="93484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73"/>
          <p:cNvSpPr txBox="1">
            <a:spLocks noGrp="1"/>
          </p:cNvSpPr>
          <p:nvPr>
            <p:ph type="ctrTitle"/>
          </p:nvPr>
        </p:nvSpPr>
        <p:spPr>
          <a:xfrm>
            <a:off x="705071" y="760216"/>
            <a:ext cx="10789920" cy="135795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6000"/>
              <a:buFont typeface="Lato Black"/>
              <a:buNone/>
              <a:defRPr sz="60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Speakers - 1">
  <p:cSld name="Two Speakers - 1">
    <p:spTree>
      <p:nvGrpSpPr>
        <p:cNvPr id="1" name="Shape 232"/>
        <p:cNvGrpSpPr/>
        <p:nvPr/>
      </p:nvGrpSpPr>
      <p:grpSpPr>
        <a:xfrm>
          <a:off x="0" y="0"/>
          <a:ext cx="0" cy="0"/>
          <a:chOff x="0" y="0"/>
          <a:chExt cx="0" cy="0"/>
        </a:xfrm>
      </p:grpSpPr>
      <p:sp>
        <p:nvSpPr>
          <p:cNvPr id="233" name="Google Shape;233;p74"/>
          <p:cNvSpPr txBox="1">
            <a:spLocks noGrp="1"/>
          </p:cNvSpPr>
          <p:nvPr>
            <p:ph type="ctrTitle"/>
          </p:nvPr>
        </p:nvSpPr>
        <p:spPr>
          <a:xfrm>
            <a:off x="701040" y="404748"/>
            <a:ext cx="10789920" cy="153311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4" name="Google Shape;234;p74"/>
          <p:cNvSpPr>
            <a:spLocks noGrp="1"/>
          </p:cNvSpPr>
          <p:nvPr>
            <p:ph type="pic" idx="2"/>
          </p:nvPr>
        </p:nvSpPr>
        <p:spPr>
          <a:xfrm>
            <a:off x="453992" y="2801921"/>
            <a:ext cx="2026940" cy="2204613"/>
          </a:xfrm>
          <a:prstGeom prst="rect">
            <a:avLst/>
          </a:prstGeom>
          <a:noFill/>
          <a:ln>
            <a:noFill/>
          </a:ln>
        </p:spPr>
      </p:sp>
      <p:sp>
        <p:nvSpPr>
          <p:cNvPr id="235" name="Google Shape;235;p74"/>
          <p:cNvSpPr txBox="1">
            <a:spLocks noGrp="1"/>
          </p:cNvSpPr>
          <p:nvPr>
            <p:ph type="body" idx="1"/>
          </p:nvPr>
        </p:nvSpPr>
        <p:spPr>
          <a:xfrm>
            <a:off x="2571637" y="2779837"/>
            <a:ext cx="3447052" cy="72926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 name="Google Shape;236;p74"/>
          <p:cNvSpPr txBox="1">
            <a:spLocks noGrp="1"/>
          </p:cNvSpPr>
          <p:nvPr>
            <p:ph type="body" idx="3"/>
          </p:nvPr>
        </p:nvSpPr>
        <p:spPr>
          <a:xfrm>
            <a:off x="2571640" y="3637307"/>
            <a:ext cx="3447049" cy="66968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74"/>
          <p:cNvSpPr txBox="1">
            <a:spLocks noGrp="1"/>
          </p:cNvSpPr>
          <p:nvPr>
            <p:ph type="body" idx="4"/>
          </p:nvPr>
        </p:nvSpPr>
        <p:spPr>
          <a:xfrm>
            <a:off x="2571637" y="4446715"/>
            <a:ext cx="3447052" cy="5598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74"/>
          <p:cNvSpPr>
            <a:spLocks noGrp="1"/>
          </p:cNvSpPr>
          <p:nvPr>
            <p:ph type="pic" idx="5"/>
          </p:nvPr>
        </p:nvSpPr>
        <p:spPr>
          <a:xfrm>
            <a:off x="6291743" y="2801921"/>
            <a:ext cx="2026940" cy="2204613"/>
          </a:xfrm>
          <a:prstGeom prst="rect">
            <a:avLst/>
          </a:prstGeom>
          <a:noFill/>
          <a:ln>
            <a:noFill/>
          </a:ln>
        </p:spPr>
      </p:sp>
      <p:sp>
        <p:nvSpPr>
          <p:cNvPr id="239" name="Google Shape;239;p74"/>
          <p:cNvSpPr txBox="1">
            <a:spLocks noGrp="1"/>
          </p:cNvSpPr>
          <p:nvPr>
            <p:ph type="body" idx="6"/>
          </p:nvPr>
        </p:nvSpPr>
        <p:spPr>
          <a:xfrm>
            <a:off x="8409388" y="2779837"/>
            <a:ext cx="3447052" cy="72926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74"/>
          <p:cNvSpPr txBox="1">
            <a:spLocks noGrp="1"/>
          </p:cNvSpPr>
          <p:nvPr>
            <p:ph type="body" idx="7"/>
          </p:nvPr>
        </p:nvSpPr>
        <p:spPr>
          <a:xfrm>
            <a:off x="8409391" y="3637307"/>
            <a:ext cx="3447049" cy="66968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74"/>
          <p:cNvSpPr txBox="1">
            <a:spLocks noGrp="1"/>
          </p:cNvSpPr>
          <p:nvPr>
            <p:ph type="body" idx="8"/>
          </p:nvPr>
        </p:nvSpPr>
        <p:spPr>
          <a:xfrm>
            <a:off x="8409388" y="4446715"/>
            <a:ext cx="3447052" cy="55981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Speakers - 1">
  <p:cSld name="Three Speakers - 1">
    <p:spTree>
      <p:nvGrpSpPr>
        <p:cNvPr id="1" name="Shape 242"/>
        <p:cNvGrpSpPr/>
        <p:nvPr/>
      </p:nvGrpSpPr>
      <p:grpSpPr>
        <a:xfrm>
          <a:off x="0" y="0"/>
          <a:ext cx="0" cy="0"/>
          <a:chOff x="0" y="0"/>
          <a:chExt cx="0" cy="0"/>
        </a:xfrm>
      </p:grpSpPr>
      <p:sp>
        <p:nvSpPr>
          <p:cNvPr id="243" name="Google Shape;243;p75"/>
          <p:cNvSpPr txBox="1">
            <a:spLocks noGrp="1"/>
          </p:cNvSpPr>
          <p:nvPr>
            <p:ph type="ctrTitle"/>
          </p:nvPr>
        </p:nvSpPr>
        <p:spPr>
          <a:xfrm>
            <a:off x="701040" y="404748"/>
            <a:ext cx="10789920" cy="153311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4" name="Google Shape;244;p75"/>
          <p:cNvSpPr>
            <a:spLocks noGrp="1"/>
          </p:cNvSpPr>
          <p:nvPr>
            <p:ph type="pic" idx="2"/>
          </p:nvPr>
        </p:nvSpPr>
        <p:spPr>
          <a:xfrm>
            <a:off x="701040" y="2103845"/>
            <a:ext cx="1549827" cy="1959249"/>
          </a:xfrm>
          <a:prstGeom prst="rect">
            <a:avLst/>
          </a:prstGeom>
          <a:noFill/>
          <a:ln>
            <a:noFill/>
          </a:ln>
        </p:spPr>
      </p:sp>
      <p:sp>
        <p:nvSpPr>
          <p:cNvPr id="245" name="Google Shape;245;p75"/>
          <p:cNvSpPr txBox="1">
            <a:spLocks noGrp="1"/>
          </p:cNvSpPr>
          <p:nvPr>
            <p:ph type="body" idx="1"/>
          </p:nvPr>
        </p:nvSpPr>
        <p:spPr>
          <a:xfrm>
            <a:off x="2370009" y="2099728"/>
            <a:ext cx="3447168"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75"/>
          <p:cNvSpPr txBox="1">
            <a:spLocks noGrp="1"/>
          </p:cNvSpPr>
          <p:nvPr>
            <p:ph type="body" idx="3"/>
          </p:nvPr>
        </p:nvSpPr>
        <p:spPr>
          <a:xfrm>
            <a:off x="2380031" y="2833665"/>
            <a:ext cx="3447167"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75"/>
          <p:cNvSpPr txBox="1">
            <a:spLocks noGrp="1"/>
          </p:cNvSpPr>
          <p:nvPr>
            <p:ph type="body" idx="4"/>
          </p:nvPr>
        </p:nvSpPr>
        <p:spPr>
          <a:xfrm>
            <a:off x="2370008" y="3440075"/>
            <a:ext cx="3454306"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75"/>
          <p:cNvSpPr>
            <a:spLocks noGrp="1"/>
          </p:cNvSpPr>
          <p:nvPr>
            <p:ph type="pic" idx="5"/>
          </p:nvPr>
        </p:nvSpPr>
        <p:spPr>
          <a:xfrm>
            <a:off x="6374824" y="2099728"/>
            <a:ext cx="1549827" cy="1959249"/>
          </a:xfrm>
          <a:prstGeom prst="rect">
            <a:avLst/>
          </a:prstGeom>
          <a:noFill/>
          <a:ln>
            <a:noFill/>
          </a:ln>
        </p:spPr>
      </p:sp>
      <p:sp>
        <p:nvSpPr>
          <p:cNvPr id="249" name="Google Shape;249;p75"/>
          <p:cNvSpPr txBox="1">
            <a:spLocks noGrp="1"/>
          </p:cNvSpPr>
          <p:nvPr>
            <p:ph type="body" idx="6"/>
          </p:nvPr>
        </p:nvSpPr>
        <p:spPr>
          <a:xfrm>
            <a:off x="8026630" y="2099728"/>
            <a:ext cx="3454307"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Google Shape;250;p75"/>
          <p:cNvSpPr txBox="1">
            <a:spLocks noGrp="1"/>
          </p:cNvSpPr>
          <p:nvPr>
            <p:ph type="body" idx="7"/>
          </p:nvPr>
        </p:nvSpPr>
        <p:spPr>
          <a:xfrm>
            <a:off x="8036653" y="2833665"/>
            <a:ext cx="3454307"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75"/>
          <p:cNvSpPr txBox="1">
            <a:spLocks noGrp="1"/>
          </p:cNvSpPr>
          <p:nvPr>
            <p:ph type="body" idx="8"/>
          </p:nvPr>
        </p:nvSpPr>
        <p:spPr>
          <a:xfrm>
            <a:off x="8036654" y="3440075"/>
            <a:ext cx="3454306"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75"/>
          <p:cNvSpPr>
            <a:spLocks noGrp="1"/>
          </p:cNvSpPr>
          <p:nvPr>
            <p:ph type="pic" idx="9"/>
          </p:nvPr>
        </p:nvSpPr>
        <p:spPr>
          <a:xfrm>
            <a:off x="3648402" y="4220847"/>
            <a:ext cx="1549827" cy="1959249"/>
          </a:xfrm>
          <a:prstGeom prst="rect">
            <a:avLst/>
          </a:prstGeom>
          <a:noFill/>
          <a:ln>
            <a:noFill/>
          </a:ln>
        </p:spPr>
      </p:sp>
      <p:sp>
        <p:nvSpPr>
          <p:cNvPr id="253" name="Google Shape;253;p75"/>
          <p:cNvSpPr txBox="1">
            <a:spLocks noGrp="1"/>
          </p:cNvSpPr>
          <p:nvPr>
            <p:ph type="body" idx="13"/>
          </p:nvPr>
        </p:nvSpPr>
        <p:spPr>
          <a:xfrm>
            <a:off x="5310231" y="4207267"/>
            <a:ext cx="3444284"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75"/>
          <p:cNvSpPr txBox="1">
            <a:spLocks noGrp="1"/>
          </p:cNvSpPr>
          <p:nvPr>
            <p:ph type="body" idx="14"/>
          </p:nvPr>
        </p:nvSpPr>
        <p:spPr>
          <a:xfrm>
            <a:off x="5320254" y="4941204"/>
            <a:ext cx="3444284"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75"/>
          <p:cNvSpPr txBox="1">
            <a:spLocks noGrp="1"/>
          </p:cNvSpPr>
          <p:nvPr>
            <p:ph type="body" idx="15"/>
          </p:nvPr>
        </p:nvSpPr>
        <p:spPr>
          <a:xfrm>
            <a:off x="5320254" y="5547614"/>
            <a:ext cx="3444283"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Speakers + Session Title">
  <p:cSld name="4 Speakers + Session Title">
    <p:spTree>
      <p:nvGrpSpPr>
        <p:cNvPr id="1" name="Shape 256"/>
        <p:cNvGrpSpPr/>
        <p:nvPr/>
      </p:nvGrpSpPr>
      <p:grpSpPr>
        <a:xfrm>
          <a:off x="0" y="0"/>
          <a:ext cx="0" cy="0"/>
          <a:chOff x="0" y="0"/>
          <a:chExt cx="0" cy="0"/>
        </a:xfrm>
      </p:grpSpPr>
      <p:sp>
        <p:nvSpPr>
          <p:cNvPr id="257" name="Google Shape;257;p76"/>
          <p:cNvSpPr txBox="1">
            <a:spLocks noGrp="1"/>
          </p:cNvSpPr>
          <p:nvPr>
            <p:ph type="ctrTitle"/>
          </p:nvPr>
        </p:nvSpPr>
        <p:spPr>
          <a:xfrm>
            <a:off x="701040" y="404748"/>
            <a:ext cx="10789920" cy="153311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rgbClr val="003F77"/>
              </a:buClr>
              <a:buSzPts val="5400"/>
              <a:buFont typeface="Lato Black"/>
              <a:buNone/>
              <a:defRPr sz="5400" b="0" i="0" u="none" strike="noStrike" cap="none">
                <a:solidFill>
                  <a:srgbClr val="003F77"/>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8" name="Google Shape;258;p76"/>
          <p:cNvSpPr>
            <a:spLocks noGrp="1"/>
          </p:cNvSpPr>
          <p:nvPr>
            <p:ph type="pic" idx="2"/>
          </p:nvPr>
        </p:nvSpPr>
        <p:spPr>
          <a:xfrm>
            <a:off x="701040" y="2103845"/>
            <a:ext cx="1549827" cy="1959249"/>
          </a:xfrm>
          <a:prstGeom prst="rect">
            <a:avLst/>
          </a:prstGeom>
          <a:noFill/>
          <a:ln>
            <a:noFill/>
          </a:ln>
        </p:spPr>
      </p:sp>
      <p:sp>
        <p:nvSpPr>
          <p:cNvPr id="259" name="Google Shape;259;p76"/>
          <p:cNvSpPr txBox="1">
            <a:spLocks noGrp="1"/>
          </p:cNvSpPr>
          <p:nvPr>
            <p:ph type="body" idx="1"/>
          </p:nvPr>
        </p:nvSpPr>
        <p:spPr>
          <a:xfrm>
            <a:off x="2370009" y="2099728"/>
            <a:ext cx="3447168"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76"/>
          <p:cNvSpPr txBox="1">
            <a:spLocks noGrp="1"/>
          </p:cNvSpPr>
          <p:nvPr>
            <p:ph type="body" idx="3"/>
          </p:nvPr>
        </p:nvSpPr>
        <p:spPr>
          <a:xfrm>
            <a:off x="2380031" y="2833665"/>
            <a:ext cx="3447167"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1" name="Google Shape;261;p76"/>
          <p:cNvSpPr txBox="1">
            <a:spLocks noGrp="1"/>
          </p:cNvSpPr>
          <p:nvPr>
            <p:ph type="body" idx="4"/>
          </p:nvPr>
        </p:nvSpPr>
        <p:spPr>
          <a:xfrm>
            <a:off x="2370008" y="3440075"/>
            <a:ext cx="3454306"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76"/>
          <p:cNvSpPr>
            <a:spLocks noGrp="1"/>
          </p:cNvSpPr>
          <p:nvPr>
            <p:ph type="pic" idx="5"/>
          </p:nvPr>
        </p:nvSpPr>
        <p:spPr>
          <a:xfrm>
            <a:off x="701040" y="4225839"/>
            <a:ext cx="1549827" cy="1959249"/>
          </a:xfrm>
          <a:prstGeom prst="rect">
            <a:avLst/>
          </a:prstGeom>
          <a:noFill/>
          <a:ln>
            <a:noFill/>
          </a:ln>
        </p:spPr>
      </p:sp>
      <p:sp>
        <p:nvSpPr>
          <p:cNvPr id="263" name="Google Shape;263;p76"/>
          <p:cNvSpPr txBox="1">
            <a:spLocks noGrp="1"/>
          </p:cNvSpPr>
          <p:nvPr>
            <p:ph type="body" idx="6"/>
          </p:nvPr>
        </p:nvSpPr>
        <p:spPr>
          <a:xfrm>
            <a:off x="2370008" y="4221722"/>
            <a:ext cx="3454305"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 name="Google Shape;264;p76"/>
          <p:cNvSpPr txBox="1">
            <a:spLocks noGrp="1"/>
          </p:cNvSpPr>
          <p:nvPr>
            <p:ph type="body" idx="7"/>
          </p:nvPr>
        </p:nvSpPr>
        <p:spPr>
          <a:xfrm>
            <a:off x="2380031" y="4955659"/>
            <a:ext cx="3444281"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76"/>
          <p:cNvSpPr txBox="1">
            <a:spLocks noGrp="1"/>
          </p:cNvSpPr>
          <p:nvPr>
            <p:ph type="body" idx="8"/>
          </p:nvPr>
        </p:nvSpPr>
        <p:spPr>
          <a:xfrm>
            <a:off x="2370008" y="5562069"/>
            <a:ext cx="3454304"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76"/>
          <p:cNvSpPr>
            <a:spLocks noGrp="1"/>
          </p:cNvSpPr>
          <p:nvPr>
            <p:ph type="pic" idx="9"/>
          </p:nvPr>
        </p:nvSpPr>
        <p:spPr>
          <a:xfrm>
            <a:off x="6374824" y="2099728"/>
            <a:ext cx="1549827" cy="1959249"/>
          </a:xfrm>
          <a:prstGeom prst="rect">
            <a:avLst/>
          </a:prstGeom>
          <a:noFill/>
          <a:ln>
            <a:noFill/>
          </a:ln>
        </p:spPr>
      </p:sp>
      <p:sp>
        <p:nvSpPr>
          <p:cNvPr id="267" name="Google Shape;267;p76"/>
          <p:cNvSpPr txBox="1">
            <a:spLocks noGrp="1"/>
          </p:cNvSpPr>
          <p:nvPr>
            <p:ph type="body" idx="13"/>
          </p:nvPr>
        </p:nvSpPr>
        <p:spPr>
          <a:xfrm>
            <a:off x="8026630" y="2099728"/>
            <a:ext cx="3454307"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76"/>
          <p:cNvSpPr txBox="1">
            <a:spLocks noGrp="1"/>
          </p:cNvSpPr>
          <p:nvPr>
            <p:ph type="body" idx="14"/>
          </p:nvPr>
        </p:nvSpPr>
        <p:spPr>
          <a:xfrm>
            <a:off x="8036653" y="2833665"/>
            <a:ext cx="3454307"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76"/>
          <p:cNvSpPr txBox="1">
            <a:spLocks noGrp="1"/>
          </p:cNvSpPr>
          <p:nvPr>
            <p:ph type="body" idx="15"/>
          </p:nvPr>
        </p:nvSpPr>
        <p:spPr>
          <a:xfrm>
            <a:off x="8036654" y="3440075"/>
            <a:ext cx="3454306"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Google Shape;270;p76"/>
          <p:cNvSpPr>
            <a:spLocks noGrp="1"/>
          </p:cNvSpPr>
          <p:nvPr>
            <p:ph type="pic" idx="16"/>
          </p:nvPr>
        </p:nvSpPr>
        <p:spPr>
          <a:xfrm>
            <a:off x="6374824" y="4235302"/>
            <a:ext cx="1549827" cy="1959249"/>
          </a:xfrm>
          <a:prstGeom prst="rect">
            <a:avLst/>
          </a:prstGeom>
          <a:noFill/>
          <a:ln>
            <a:noFill/>
          </a:ln>
        </p:spPr>
      </p:sp>
      <p:sp>
        <p:nvSpPr>
          <p:cNvPr id="271" name="Google Shape;271;p76"/>
          <p:cNvSpPr txBox="1">
            <a:spLocks noGrp="1"/>
          </p:cNvSpPr>
          <p:nvPr>
            <p:ph type="body" idx="17"/>
          </p:nvPr>
        </p:nvSpPr>
        <p:spPr>
          <a:xfrm>
            <a:off x="8036653" y="4221722"/>
            <a:ext cx="3444284" cy="67709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76"/>
          <p:cNvSpPr txBox="1">
            <a:spLocks noGrp="1"/>
          </p:cNvSpPr>
          <p:nvPr>
            <p:ph type="body" idx="18"/>
          </p:nvPr>
        </p:nvSpPr>
        <p:spPr>
          <a:xfrm>
            <a:off x="8046676" y="4955659"/>
            <a:ext cx="3444284" cy="59384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76"/>
          <p:cNvSpPr txBox="1">
            <a:spLocks noGrp="1"/>
          </p:cNvSpPr>
          <p:nvPr>
            <p:ph type="body" idx="19"/>
          </p:nvPr>
        </p:nvSpPr>
        <p:spPr>
          <a:xfrm>
            <a:off x="8046676" y="5562069"/>
            <a:ext cx="3444283" cy="62302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Speakers">
  <p:cSld name="Two Speakers">
    <p:spTree>
      <p:nvGrpSpPr>
        <p:cNvPr id="1" name="Shape 274"/>
        <p:cNvGrpSpPr/>
        <p:nvPr/>
      </p:nvGrpSpPr>
      <p:grpSpPr>
        <a:xfrm>
          <a:off x="0" y="0"/>
          <a:ext cx="0" cy="0"/>
          <a:chOff x="0" y="0"/>
          <a:chExt cx="0" cy="0"/>
        </a:xfrm>
      </p:grpSpPr>
      <p:sp>
        <p:nvSpPr>
          <p:cNvPr id="275" name="Google Shape;275;p77"/>
          <p:cNvSpPr>
            <a:spLocks noGrp="1"/>
          </p:cNvSpPr>
          <p:nvPr>
            <p:ph type="pic" idx="2"/>
          </p:nvPr>
        </p:nvSpPr>
        <p:spPr>
          <a:xfrm>
            <a:off x="2146187" y="717614"/>
            <a:ext cx="3143930" cy="2836248"/>
          </a:xfrm>
          <a:prstGeom prst="rect">
            <a:avLst/>
          </a:prstGeom>
          <a:noFill/>
          <a:ln>
            <a:noFill/>
          </a:ln>
        </p:spPr>
      </p:sp>
      <p:sp>
        <p:nvSpPr>
          <p:cNvPr id="276" name="Google Shape;276;p77"/>
          <p:cNvSpPr>
            <a:spLocks noGrp="1"/>
          </p:cNvSpPr>
          <p:nvPr>
            <p:ph type="pic" idx="3"/>
          </p:nvPr>
        </p:nvSpPr>
        <p:spPr>
          <a:xfrm>
            <a:off x="7160176" y="717614"/>
            <a:ext cx="3143930" cy="2836248"/>
          </a:xfrm>
          <a:prstGeom prst="rect">
            <a:avLst/>
          </a:prstGeom>
          <a:noFill/>
          <a:ln>
            <a:noFill/>
          </a:ln>
        </p:spPr>
      </p:sp>
      <p:sp>
        <p:nvSpPr>
          <p:cNvPr id="277" name="Google Shape;277;p77"/>
          <p:cNvSpPr txBox="1">
            <a:spLocks noGrp="1"/>
          </p:cNvSpPr>
          <p:nvPr>
            <p:ph type="body" idx="1"/>
          </p:nvPr>
        </p:nvSpPr>
        <p:spPr>
          <a:xfrm>
            <a:off x="1432112" y="3794870"/>
            <a:ext cx="4571400" cy="96571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3F77"/>
              </a:buClr>
              <a:buSzPts val="2800"/>
              <a:buFont typeface="Arial"/>
              <a:buNone/>
              <a:defRPr sz="28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77"/>
          <p:cNvSpPr txBox="1">
            <a:spLocks noGrp="1"/>
          </p:cNvSpPr>
          <p:nvPr>
            <p:ph type="body" idx="4"/>
          </p:nvPr>
        </p:nvSpPr>
        <p:spPr>
          <a:xfrm>
            <a:off x="1685887" y="4859286"/>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77"/>
          <p:cNvSpPr txBox="1">
            <a:spLocks noGrp="1"/>
          </p:cNvSpPr>
          <p:nvPr>
            <p:ph type="body" idx="5"/>
          </p:nvPr>
        </p:nvSpPr>
        <p:spPr>
          <a:xfrm>
            <a:off x="1685887" y="5615536"/>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77"/>
          <p:cNvSpPr txBox="1">
            <a:spLocks noGrp="1"/>
          </p:cNvSpPr>
          <p:nvPr>
            <p:ph type="body" idx="6"/>
          </p:nvPr>
        </p:nvSpPr>
        <p:spPr>
          <a:xfrm>
            <a:off x="6743642" y="4859286"/>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77"/>
          <p:cNvSpPr txBox="1">
            <a:spLocks noGrp="1"/>
          </p:cNvSpPr>
          <p:nvPr>
            <p:ph type="body" idx="7"/>
          </p:nvPr>
        </p:nvSpPr>
        <p:spPr>
          <a:xfrm>
            <a:off x="6743643" y="5615536"/>
            <a:ext cx="3890357" cy="657548"/>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77"/>
          <p:cNvSpPr txBox="1">
            <a:spLocks noGrp="1"/>
          </p:cNvSpPr>
          <p:nvPr>
            <p:ph type="body" idx="8"/>
          </p:nvPr>
        </p:nvSpPr>
        <p:spPr>
          <a:xfrm>
            <a:off x="6446441" y="3749698"/>
            <a:ext cx="4571400" cy="10108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3F77"/>
              </a:buClr>
              <a:buSzPts val="2800"/>
              <a:buFont typeface="Arial"/>
              <a:buNone/>
              <a:defRPr sz="28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Speakers">
  <p:cSld name="Three Speakers">
    <p:spTree>
      <p:nvGrpSpPr>
        <p:cNvPr id="1" name="Shape 283"/>
        <p:cNvGrpSpPr/>
        <p:nvPr/>
      </p:nvGrpSpPr>
      <p:grpSpPr>
        <a:xfrm>
          <a:off x="0" y="0"/>
          <a:ext cx="0" cy="0"/>
          <a:chOff x="0" y="0"/>
          <a:chExt cx="0" cy="0"/>
        </a:xfrm>
      </p:grpSpPr>
      <p:sp>
        <p:nvSpPr>
          <p:cNvPr id="284" name="Google Shape;284;p78"/>
          <p:cNvSpPr>
            <a:spLocks noGrp="1"/>
          </p:cNvSpPr>
          <p:nvPr>
            <p:ph type="pic" idx="2"/>
          </p:nvPr>
        </p:nvSpPr>
        <p:spPr>
          <a:xfrm>
            <a:off x="1129146" y="569696"/>
            <a:ext cx="3143930" cy="2836248"/>
          </a:xfrm>
          <a:prstGeom prst="rect">
            <a:avLst/>
          </a:prstGeom>
          <a:noFill/>
          <a:ln>
            <a:noFill/>
          </a:ln>
        </p:spPr>
      </p:sp>
      <p:sp>
        <p:nvSpPr>
          <p:cNvPr id="285" name="Google Shape;285;p78"/>
          <p:cNvSpPr>
            <a:spLocks noGrp="1"/>
          </p:cNvSpPr>
          <p:nvPr>
            <p:ph type="pic" idx="3"/>
          </p:nvPr>
        </p:nvSpPr>
        <p:spPr>
          <a:xfrm>
            <a:off x="4911495" y="569696"/>
            <a:ext cx="3143930" cy="2836248"/>
          </a:xfrm>
          <a:prstGeom prst="rect">
            <a:avLst/>
          </a:prstGeom>
          <a:noFill/>
          <a:ln>
            <a:noFill/>
          </a:ln>
        </p:spPr>
      </p:sp>
      <p:sp>
        <p:nvSpPr>
          <p:cNvPr id="286" name="Google Shape;286;p78"/>
          <p:cNvSpPr txBox="1">
            <a:spLocks noGrp="1"/>
          </p:cNvSpPr>
          <p:nvPr>
            <p:ph type="body" idx="1"/>
          </p:nvPr>
        </p:nvSpPr>
        <p:spPr>
          <a:xfrm>
            <a:off x="1129486" y="3648611"/>
            <a:ext cx="3143250" cy="69209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78"/>
          <p:cNvSpPr txBox="1">
            <a:spLocks noGrp="1"/>
          </p:cNvSpPr>
          <p:nvPr>
            <p:ph type="body" idx="4"/>
          </p:nvPr>
        </p:nvSpPr>
        <p:spPr>
          <a:xfrm>
            <a:off x="1129146" y="4393897"/>
            <a:ext cx="315258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78"/>
          <p:cNvSpPr txBox="1">
            <a:spLocks noGrp="1"/>
          </p:cNvSpPr>
          <p:nvPr>
            <p:ph type="body" idx="5"/>
          </p:nvPr>
        </p:nvSpPr>
        <p:spPr>
          <a:xfrm>
            <a:off x="1129146" y="5166086"/>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9" name="Google Shape;289;p78"/>
          <p:cNvSpPr txBox="1">
            <a:spLocks noGrp="1"/>
          </p:cNvSpPr>
          <p:nvPr>
            <p:ph type="body" idx="6"/>
          </p:nvPr>
        </p:nvSpPr>
        <p:spPr>
          <a:xfrm>
            <a:off x="4911835" y="3648303"/>
            <a:ext cx="3143250" cy="69209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0" name="Google Shape;290;p78"/>
          <p:cNvSpPr txBox="1">
            <a:spLocks noGrp="1"/>
          </p:cNvSpPr>
          <p:nvPr>
            <p:ph type="body" idx="7"/>
          </p:nvPr>
        </p:nvSpPr>
        <p:spPr>
          <a:xfrm>
            <a:off x="4920825" y="4393894"/>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78"/>
          <p:cNvSpPr txBox="1">
            <a:spLocks noGrp="1"/>
          </p:cNvSpPr>
          <p:nvPr>
            <p:ph type="body" idx="8"/>
          </p:nvPr>
        </p:nvSpPr>
        <p:spPr>
          <a:xfrm>
            <a:off x="4920825" y="5172797"/>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2" name="Google Shape;292;p78"/>
          <p:cNvSpPr>
            <a:spLocks noGrp="1"/>
          </p:cNvSpPr>
          <p:nvPr>
            <p:ph type="pic" idx="9"/>
          </p:nvPr>
        </p:nvSpPr>
        <p:spPr>
          <a:xfrm>
            <a:off x="8693844" y="569696"/>
            <a:ext cx="3143930" cy="2836248"/>
          </a:xfrm>
          <a:prstGeom prst="rect">
            <a:avLst/>
          </a:prstGeom>
          <a:noFill/>
          <a:ln>
            <a:noFill/>
          </a:ln>
        </p:spPr>
      </p:sp>
      <p:sp>
        <p:nvSpPr>
          <p:cNvPr id="293" name="Google Shape;293;p78"/>
          <p:cNvSpPr txBox="1">
            <a:spLocks noGrp="1"/>
          </p:cNvSpPr>
          <p:nvPr>
            <p:ph type="body" idx="13"/>
          </p:nvPr>
        </p:nvSpPr>
        <p:spPr>
          <a:xfrm>
            <a:off x="8694184" y="3648303"/>
            <a:ext cx="3143250" cy="692096"/>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78"/>
          <p:cNvSpPr txBox="1">
            <a:spLocks noGrp="1"/>
          </p:cNvSpPr>
          <p:nvPr>
            <p:ph type="body" idx="14"/>
          </p:nvPr>
        </p:nvSpPr>
        <p:spPr>
          <a:xfrm>
            <a:off x="8703174" y="4400626"/>
            <a:ext cx="3143250" cy="71226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78"/>
          <p:cNvSpPr txBox="1">
            <a:spLocks noGrp="1"/>
          </p:cNvSpPr>
          <p:nvPr>
            <p:ph type="body" idx="15"/>
          </p:nvPr>
        </p:nvSpPr>
        <p:spPr>
          <a:xfrm>
            <a:off x="8703174" y="5186260"/>
            <a:ext cx="3143250" cy="718999"/>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0"/>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0"/>
          <p:cNvSpPr txBox="1">
            <a:spLocks noGrp="1"/>
          </p:cNvSpPr>
          <p:nvPr>
            <p:ph type="body" idx="1"/>
          </p:nvPr>
        </p:nvSpPr>
        <p:spPr>
          <a:xfrm>
            <a:off x="838200" y="1962150"/>
            <a:ext cx="4882376" cy="73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0"/>
          <p:cNvSpPr txBox="1">
            <a:spLocks noGrp="1"/>
          </p:cNvSpPr>
          <p:nvPr>
            <p:ph type="body" idx="2"/>
          </p:nvPr>
        </p:nvSpPr>
        <p:spPr>
          <a:xfrm>
            <a:off x="838200" y="2965450"/>
            <a:ext cx="4882376" cy="37258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0"/>
          <p:cNvSpPr txBox="1">
            <a:spLocks noGrp="1"/>
          </p:cNvSpPr>
          <p:nvPr>
            <p:ph type="body" idx="3"/>
          </p:nvPr>
        </p:nvSpPr>
        <p:spPr>
          <a:xfrm>
            <a:off x="6588512" y="1962150"/>
            <a:ext cx="4765288" cy="73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40"/>
          <p:cNvSpPr txBox="1">
            <a:spLocks noGrp="1"/>
          </p:cNvSpPr>
          <p:nvPr>
            <p:ph type="body" idx="4"/>
          </p:nvPr>
        </p:nvSpPr>
        <p:spPr>
          <a:xfrm>
            <a:off x="6529968" y="2972110"/>
            <a:ext cx="4882376" cy="37258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our Speakers">
  <p:cSld name="Four Speakers">
    <p:spTree>
      <p:nvGrpSpPr>
        <p:cNvPr id="1" name="Shape 296"/>
        <p:cNvGrpSpPr/>
        <p:nvPr/>
      </p:nvGrpSpPr>
      <p:grpSpPr>
        <a:xfrm>
          <a:off x="0" y="0"/>
          <a:ext cx="0" cy="0"/>
          <a:chOff x="0" y="0"/>
          <a:chExt cx="0" cy="0"/>
        </a:xfrm>
      </p:grpSpPr>
      <p:sp>
        <p:nvSpPr>
          <p:cNvPr id="297" name="Google Shape;297;p79"/>
          <p:cNvSpPr>
            <a:spLocks noGrp="1"/>
          </p:cNvSpPr>
          <p:nvPr>
            <p:ph type="pic" idx="2"/>
          </p:nvPr>
        </p:nvSpPr>
        <p:spPr>
          <a:xfrm>
            <a:off x="1091741" y="719138"/>
            <a:ext cx="1884363" cy="2322512"/>
          </a:xfrm>
          <a:prstGeom prst="rect">
            <a:avLst/>
          </a:prstGeom>
          <a:noFill/>
          <a:ln>
            <a:noFill/>
          </a:ln>
        </p:spPr>
      </p:sp>
      <p:sp>
        <p:nvSpPr>
          <p:cNvPr id="298" name="Google Shape;298;p79"/>
          <p:cNvSpPr>
            <a:spLocks noGrp="1"/>
          </p:cNvSpPr>
          <p:nvPr>
            <p:ph type="pic" idx="3"/>
          </p:nvPr>
        </p:nvSpPr>
        <p:spPr>
          <a:xfrm>
            <a:off x="1091741" y="3663950"/>
            <a:ext cx="1884363" cy="2322512"/>
          </a:xfrm>
          <a:prstGeom prst="rect">
            <a:avLst/>
          </a:prstGeom>
          <a:noFill/>
          <a:ln>
            <a:noFill/>
          </a:ln>
        </p:spPr>
      </p:sp>
      <p:sp>
        <p:nvSpPr>
          <p:cNvPr id="299" name="Google Shape;299;p79"/>
          <p:cNvSpPr>
            <a:spLocks noGrp="1"/>
          </p:cNvSpPr>
          <p:nvPr>
            <p:ph type="pic" idx="4"/>
          </p:nvPr>
        </p:nvSpPr>
        <p:spPr>
          <a:xfrm>
            <a:off x="6686852" y="733754"/>
            <a:ext cx="1884363" cy="2322512"/>
          </a:xfrm>
          <a:prstGeom prst="rect">
            <a:avLst/>
          </a:prstGeom>
          <a:noFill/>
          <a:ln>
            <a:noFill/>
          </a:ln>
        </p:spPr>
      </p:sp>
      <p:sp>
        <p:nvSpPr>
          <p:cNvPr id="300" name="Google Shape;300;p79"/>
          <p:cNvSpPr>
            <a:spLocks noGrp="1"/>
          </p:cNvSpPr>
          <p:nvPr>
            <p:ph type="pic" idx="5"/>
          </p:nvPr>
        </p:nvSpPr>
        <p:spPr>
          <a:xfrm>
            <a:off x="6686852" y="3663950"/>
            <a:ext cx="1884362" cy="2322512"/>
          </a:xfrm>
          <a:prstGeom prst="rect">
            <a:avLst/>
          </a:prstGeom>
          <a:noFill/>
          <a:ln>
            <a:noFill/>
          </a:ln>
        </p:spPr>
      </p:sp>
      <p:sp>
        <p:nvSpPr>
          <p:cNvPr id="301" name="Google Shape;301;p79"/>
          <p:cNvSpPr txBox="1">
            <a:spLocks noGrp="1"/>
          </p:cNvSpPr>
          <p:nvPr>
            <p:ph type="body" idx="1"/>
          </p:nvPr>
        </p:nvSpPr>
        <p:spPr>
          <a:xfrm>
            <a:off x="3060889" y="724553"/>
            <a:ext cx="3265261" cy="79819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Google Shape;302;p79"/>
          <p:cNvSpPr txBox="1">
            <a:spLocks noGrp="1"/>
          </p:cNvSpPr>
          <p:nvPr>
            <p:ph type="body" idx="6"/>
          </p:nvPr>
        </p:nvSpPr>
        <p:spPr>
          <a:xfrm>
            <a:off x="3060890" y="1531951"/>
            <a:ext cx="3265260" cy="75806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79"/>
          <p:cNvSpPr txBox="1">
            <a:spLocks noGrp="1"/>
          </p:cNvSpPr>
          <p:nvPr>
            <p:ph type="body" idx="7"/>
          </p:nvPr>
        </p:nvSpPr>
        <p:spPr>
          <a:xfrm>
            <a:off x="3060889" y="2319618"/>
            <a:ext cx="3265259" cy="72203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4" name="Google Shape;304;p79"/>
          <p:cNvSpPr txBox="1">
            <a:spLocks noGrp="1"/>
          </p:cNvSpPr>
          <p:nvPr>
            <p:ph type="body" idx="8"/>
          </p:nvPr>
        </p:nvSpPr>
        <p:spPr>
          <a:xfrm>
            <a:off x="3060889" y="3648000"/>
            <a:ext cx="3265261" cy="82325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p79"/>
          <p:cNvSpPr txBox="1">
            <a:spLocks noGrp="1"/>
          </p:cNvSpPr>
          <p:nvPr>
            <p:ph type="body" idx="9"/>
          </p:nvPr>
        </p:nvSpPr>
        <p:spPr>
          <a:xfrm>
            <a:off x="3060888" y="4480887"/>
            <a:ext cx="3265260" cy="72203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6" name="Google Shape;306;p79"/>
          <p:cNvSpPr txBox="1">
            <a:spLocks noGrp="1"/>
          </p:cNvSpPr>
          <p:nvPr>
            <p:ph type="body" idx="13"/>
          </p:nvPr>
        </p:nvSpPr>
        <p:spPr>
          <a:xfrm>
            <a:off x="8690357" y="733753"/>
            <a:ext cx="3265261" cy="79819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79"/>
          <p:cNvSpPr txBox="1">
            <a:spLocks noGrp="1"/>
          </p:cNvSpPr>
          <p:nvPr>
            <p:ph type="body" idx="14"/>
          </p:nvPr>
        </p:nvSpPr>
        <p:spPr>
          <a:xfrm>
            <a:off x="8690357" y="1562116"/>
            <a:ext cx="3265260" cy="7575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79"/>
          <p:cNvSpPr txBox="1">
            <a:spLocks noGrp="1"/>
          </p:cNvSpPr>
          <p:nvPr>
            <p:ph type="body" idx="15"/>
          </p:nvPr>
        </p:nvSpPr>
        <p:spPr>
          <a:xfrm>
            <a:off x="8690357" y="2349784"/>
            <a:ext cx="3265259" cy="70648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79"/>
          <p:cNvSpPr txBox="1">
            <a:spLocks noGrp="1"/>
          </p:cNvSpPr>
          <p:nvPr>
            <p:ph type="body" idx="16"/>
          </p:nvPr>
        </p:nvSpPr>
        <p:spPr>
          <a:xfrm>
            <a:off x="8690357" y="3673056"/>
            <a:ext cx="3265261" cy="79819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3F77"/>
              </a:buClr>
              <a:buSzPts val="2400"/>
              <a:buFont typeface="Arial"/>
              <a:buNone/>
              <a:defRPr sz="2400" b="0" i="0" u="none" strike="noStrike" cap="none">
                <a:solidFill>
                  <a:srgbClr val="003F77"/>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79"/>
          <p:cNvSpPr txBox="1">
            <a:spLocks noGrp="1"/>
          </p:cNvSpPr>
          <p:nvPr>
            <p:ph type="body" idx="17"/>
          </p:nvPr>
        </p:nvSpPr>
        <p:spPr>
          <a:xfrm>
            <a:off x="8690356" y="4476876"/>
            <a:ext cx="3265260" cy="7575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79"/>
          <p:cNvSpPr txBox="1">
            <a:spLocks noGrp="1"/>
          </p:cNvSpPr>
          <p:nvPr>
            <p:ph type="body" idx="18"/>
          </p:nvPr>
        </p:nvSpPr>
        <p:spPr>
          <a:xfrm>
            <a:off x="8690356" y="5239366"/>
            <a:ext cx="3265259" cy="7575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79"/>
          <p:cNvSpPr txBox="1">
            <a:spLocks noGrp="1"/>
          </p:cNvSpPr>
          <p:nvPr>
            <p:ph type="body" idx="19"/>
          </p:nvPr>
        </p:nvSpPr>
        <p:spPr>
          <a:xfrm>
            <a:off x="3060888" y="5248153"/>
            <a:ext cx="3265259" cy="7575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838200" y="292101"/>
            <a:ext cx="8361556"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1"/>
          <p:cNvSpPr txBox="1">
            <a:spLocks noGrp="1"/>
          </p:cNvSpPr>
          <p:nvPr>
            <p:ph type="body" idx="1"/>
          </p:nvPr>
        </p:nvSpPr>
        <p:spPr>
          <a:xfrm>
            <a:off x="565638" y="1856643"/>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41"/>
          <p:cNvSpPr>
            <a:spLocks noGrp="1"/>
          </p:cNvSpPr>
          <p:nvPr>
            <p:ph type="pic" idx="2"/>
          </p:nvPr>
        </p:nvSpPr>
        <p:spPr>
          <a:xfrm>
            <a:off x="6216895" y="1831243"/>
            <a:ext cx="5616575" cy="4376738"/>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4"/>
          <p:cNvSpPr txBox="1">
            <a:spLocks noGrp="1"/>
          </p:cNvSpPr>
          <p:nvPr>
            <p:ph type="body" idx="1"/>
          </p:nvPr>
        </p:nvSpPr>
        <p:spPr>
          <a:xfrm>
            <a:off x="925513" y="1984375"/>
            <a:ext cx="4840287" cy="168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44"/>
          <p:cNvSpPr txBox="1">
            <a:spLocks noGrp="1"/>
          </p:cNvSpPr>
          <p:nvPr>
            <p:ph type="body" idx="2"/>
          </p:nvPr>
        </p:nvSpPr>
        <p:spPr>
          <a:xfrm>
            <a:off x="6200775" y="1984375"/>
            <a:ext cx="5218113" cy="168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44"/>
          <p:cNvSpPr txBox="1">
            <a:spLocks noGrp="1"/>
          </p:cNvSpPr>
          <p:nvPr>
            <p:ph type="body" idx="3"/>
          </p:nvPr>
        </p:nvSpPr>
        <p:spPr>
          <a:xfrm>
            <a:off x="925513" y="4203700"/>
            <a:ext cx="4840287" cy="2041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44"/>
          <p:cNvSpPr txBox="1">
            <a:spLocks noGrp="1"/>
          </p:cNvSpPr>
          <p:nvPr>
            <p:ph type="body" idx="4"/>
          </p:nvPr>
        </p:nvSpPr>
        <p:spPr>
          <a:xfrm>
            <a:off x="6200775" y="4203700"/>
            <a:ext cx="5307013" cy="2041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Half Picture/Half Text">
  <p:cSld name="1_Half Picture/Half 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569620" y="320156"/>
            <a:ext cx="8507473" cy="8490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5"/>
          <p:cNvSpPr txBox="1">
            <a:spLocks noGrp="1"/>
          </p:cNvSpPr>
          <p:nvPr>
            <p:ph type="body" idx="1"/>
          </p:nvPr>
        </p:nvSpPr>
        <p:spPr>
          <a:xfrm>
            <a:off x="6305049" y="1941809"/>
            <a:ext cx="5397643" cy="45321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45"/>
          <p:cNvSpPr>
            <a:spLocks noGrp="1"/>
          </p:cNvSpPr>
          <p:nvPr>
            <p:ph type="pic" idx="2"/>
          </p:nvPr>
        </p:nvSpPr>
        <p:spPr>
          <a:xfrm>
            <a:off x="490488" y="1941809"/>
            <a:ext cx="5396465" cy="4533435"/>
          </a:xfrm>
          <a:prstGeom prst="rect">
            <a:avLst/>
          </a:prstGeom>
          <a:noFill/>
          <a:ln>
            <a:noFill/>
          </a:ln>
        </p:spPr>
      </p:sp>
      <p:cxnSp>
        <p:nvCxnSpPr>
          <p:cNvPr id="52" name="Google Shape;52;p45"/>
          <p:cNvCxnSpPr/>
          <p:nvPr/>
        </p:nvCxnSpPr>
        <p:spPr>
          <a:xfrm>
            <a:off x="569619" y="1304145"/>
            <a:ext cx="8590613" cy="0"/>
          </a:xfrm>
          <a:prstGeom prst="straightConnector1">
            <a:avLst/>
          </a:prstGeom>
          <a:noFill/>
          <a:ln w="28575" cap="flat" cmpd="sng">
            <a:solidFill>
              <a:schemeClr val="lt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alf Picture/Half Text">
  <p:cSld name="Half Picture/Half Tex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46"/>
          <p:cNvSpPr txBox="1">
            <a:spLocks noGrp="1"/>
          </p:cNvSpPr>
          <p:nvPr>
            <p:ph type="title"/>
          </p:nvPr>
        </p:nvSpPr>
        <p:spPr>
          <a:xfrm>
            <a:off x="569621" y="320156"/>
            <a:ext cx="8590612" cy="8490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6"/>
          <p:cNvSpPr txBox="1">
            <a:spLocks noGrp="1"/>
          </p:cNvSpPr>
          <p:nvPr>
            <p:ph type="body" idx="1"/>
          </p:nvPr>
        </p:nvSpPr>
        <p:spPr>
          <a:xfrm>
            <a:off x="6270944" y="1433750"/>
            <a:ext cx="5397643" cy="45321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46"/>
          <p:cNvSpPr>
            <a:spLocks noGrp="1"/>
          </p:cNvSpPr>
          <p:nvPr>
            <p:ph type="pic" idx="2"/>
          </p:nvPr>
        </p:nvSpPr>
        <p:spPr>
          <a:xfrm>
            <a:off x="569619" y="1433749"/>
            <a:ext cx="5396465" cy="4533435"/>
          </a:xfrm>
          <a:prstGeom prst="rect">
            <a:avLst/>
          </a:prstGeom>
          <a:noFill/>
          <a:ln>
            <a:noFill/>
          </a:ln>
        </p:spPr>
      </p:sp>
      <p:cxnSp>
        <p:nvCxnSpPr>
          <p:cNvPr id="57" name="Google Shape;57;p46"/>
          <p:cNvCxnSpPr/>
          <p:nvPr/>
        </p:nvCxnSpPr>
        <p:spPr>
          <a:xfrm>
            <a:off x="569619" y="1304145"/>
            <a:ext cx="8590613" cy="0"/>
          </a:xfrm>
          <a:prstGeom prst="straightConnector1">
            <a:avLst/>
          </a:prstGeom>
          <a:noFill/>
          <a:ln w="28575" cap="flat" cmpd="sng">
            <a:solidFill>
              <a:schemeClr val="lt2"/>
            </a:solidFill>
            <a:prstDash val="solid"/>
            <a:miter lim="800000"/>
            <a:headEnd type="none" w="sm" len="sm"/>
            <a:tailEnd type="none" w="sm" len="sm"/>
          </a:ln>
        </p:spPr>
      </p:cxnSp>
      <p:cxnSp>
        <p:nvCxnSpPr>
          <p:cNvPr id="58" name="Google Shape;58;p46"/>
          <p:cNvCxnSpPr/>
          <p:nvPr/>
        </p:nvCxnSpPr>
        <p:spPr>
          <a:xfrm>
            <a:off x="569619" y="1304145"/>
            <a:ext cx="8590613" cy="0"/>
          </a:xfrm>
          <a:prstGeom prst="straightConnector1">
            <a:avLst/>
          </a:prstGeom>
          <a:noFill/>
          <a:ln w="28575" cap="flat" cmpd="sng">
            <a:solidFill>
              <a:schemeClr val="lt2"/>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rot="10800000" flipH="1">
            <a:off x="0" y="1646238"/>
            <a:ext cx="12191999" cy="5211762"/>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31"/>
          <p:cNvSpPr/>
          <p:nvPr/>
        </p:nvSpPr>
        <p:spPr>
          <a:xfrm>
            <a:off x="0" y="4632732"/>
            <a:ext cx="1572989" cy="2225268"/>
          </a:xfrm>
          <a:prstGeom prst="rtTriangl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1"/>
          <p:cNvSpPr/>
          <p:nvPr/>
        </p:nvSpPr>
        <p:spPr>
          <a:xfrm>
            <a:off x="0" y="6463862"/>
            <a:ext cx="278607" cy="394138"/>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31"/>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A3838"/>
              </a:buClr>
              <a:buSzPts val="4400"/>
              <a:buFont typeface="Arial"/>
              <a:buNone/>
              <a:defRPr sz="4400" b="1" i="1" u="none" strike="noStrike" cap="none">
                <a:solidFill>
                  <a:srgbClr val="3A383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 name="Google Shape;14;p31"/>
          <p:cNvPicPr preferRelativeResize="0"/>
          <p:nvPr/>
        </p:nvPicPr>
        <p:blipFill rotWithShape="1">
          <a:blip r:embed="rId13">
            <a:alphaModFix/>
          </a:blip>
          <a:srcRect/>
          <a:stretch/>
        </p:blipFill>
        <p:spPr>
          <a:xfrm>
            <a:off x="9678838" y="578131"/>
            <a:ext cx="1328468" cy="461053"/>
          </a:xfrm>
          <a:prstGeom prst="rect">
            <a:avLst/>
          </a:prstGeom>
          <a:noFill/>
          <a:ln>
            <a:noFill/>
          </a:ln>
        </p:spPr>
      </p:pic>
      <p:pic>
        <p:nvPicPr>
          <p:cNvPr id="15" name="Google Shape;15;p31" descr="A yellow sign with black text&#10;&#10;AI-generated content may be incorrect."/>
          <p:cNvPicPr preferRelativeResize="0"/>
          <p:nvPr/>
        </p:nvPicPr>
        <p:blipFill rotWithShape="1">
          <a:blip r:embed="rId14">
            <a:alphaModFix/>
          </a:blip>
          <a:srcRect/>
          <a:stretch/>
        </p:blipFill>
        <p:spPr>
          <a:xfrm>
            <a:off x="11136754" y="433409"/>
            <a:ext cx="750498" cy="7504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50"/>
          <p:cNvSpPr/>
          <p:nvPr/>
        </p:nvSpPr>
        <p:spPr>
          <a:xfrm>
            <a:off x="0" y="0"/>
            <a:ext cx="12192000"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50"/>
          <p:cNvSpPr/>
          <p:nvPr/>
        </p:nvSpPr>
        <p:spPr>
          <a:xfrm rot="10800000">
            <a:off x="9205992" y="-5996"/>
            <a:ext cx="2987299" cy="4226057"/>
          </a:xfrm>
          <a:prstGeom prst="rtTriangl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50"/>
          <p:cNvSpPr/>
          <p:nvPr/>
        </p:nvSpPr>
        <p:spPr>
          <a:xfrm>
            <a:off x="0" y="4632732"/>
            <a:ext cx="1572989" cy="2225268"/>
          </a:xfrm>
          <a:prstGeom prst="rtTriangl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50"/>
          <p:cNvSpPr/>
          <p:nvPr/>
        </p:nvSpPr>
        <p:spPr>
          <a:xfrm>
            <a:off x="0" y="6288918"/>
            <a:ext cx="402271" cy="569082"/>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50"/>
          <p:cNvSpPr/>
          <p:nvPr/>
        </p:nvSpPr>
        <p:spPr>
          <a:xfrm>
            <a:off x="0" y="6578954"/>
            <a:ext cx="201489" cy="285041"/>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22E35"/>
              </a:solidFill>
              <a:latin typeface="Calibri"/>
              <a:ea typeface="Calibri"/>
              <a:cs typeface="Calibri"/>
              <a:sym typeface="Calibri"/>
            </a:endParaRPr>
          </a:p>
        </p:txBody>
      </p:sp>
      <p:cxnSp>
        <p:nvCxnSpPr>
          <p:cNvPr id="103" name="Google Shape;103;p50"/>
          <p:cNvCxnSpPr/>
          <p:nvPr/>
        </p:nvCxnSpPr>
        <p:spPr>
          <a:xfrm>
            <a:off x="1028699" y="6214718"/>
            <a:ext cx="10083800" cy="0"/>
          </a:xfrm>
          <a:prstGeom prst="straightConnector1">
            <a:avLst/>
          </a:prstGeom>
          <a:noFill/>
          <a:ln w="57150" cap="flat" cmpd="sng">
            <a:solidFill>
              <a:schemeClr val="lt1"/>
            </a:solidFill>
            <a:prstDash val="solid"/>
            <a:miter lim="800000"/>
            <a:headEnd type="none" w="sm" len="sm"/>
            <a:tailEnd type="none" w="sm" len="sm"/>
          </a:ln>
        </p:spPr>
      </p:cxnSp>
      <p:pic>
        <p:nvPicPr>
          <p:cNvPr id="104" name="Google Shape;104;p50"/>
          <p:cNvPicPr preferRelativeResize="0"/>
          <p:nvPr/>
        </p:nvPicPr>
        <p:blipFill rotWithShape="1">
          <a:blip r:embed="rId31">
            <a:alphaModFix/>
          </a:blip>
          <a:srcRect/>
          <a:stretch/>
        </p:blipFill>
        <p:spPr>
          <a:xfrm>
            <a:off x="10590562" y="150465"/>
            <a:ext cx="1417608" cy="4928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ct val="100000"/>
              <a:buFont typeface="Arial"/>
              <a:buNone/>
            </a:pPr>
            <a:r>
              <a:rPr lang="en-US" i="0" dirty="0"/>
              <a:t>The Cost </a:t>
            </a:r>
            <a:r>
              <a:rPr lang="en-US" i="0"/>
              <a:t>of Re-Work</a:t>
            </a:r>
            <a:endParaRPr dirty="0"/>
          </a:p>
        </p:txBody>
      </p:sp>
      <p:sp>
        <p:nvSpPr>
          <p:cNvPr id="320" name="Google Shape;320;p1"/>
          <p:cNvSpPr txBox="1">
            <a:spLocks noGrp="1"/>
          </p:cNvSpPr>
          <p:nvPr>
            <p:ph type="body" idx="3"/>
          </p:nvPr>
        </p:nvSpPr>
        <p:spPr>
          <a:xfrm>
            <a:off x="4919386" y="4211038"/>
            <a:ext cx="3254375" cy="19874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1400" b="1" dirty="0">
                <a:solidFill>
                  <a:schemeClr val="lt1"/>
                </a:solidFill>
                <a:latin typeface="Arial"/>
                <a:ea typeface="Arial"/>
                <a:cs typeface="Arial"/>
                <a:sym typeface="Arial"/>
              </a:rPr>
              <a:t>Brian Clarke, CSP</a:t>
            </a:r>
            <a:endParaRPr lang="en-US" dirty="0"/>
          </a:p>
          <a:p>
            <a:pPr marL="0" marR="0" lvl="0" indent="0" algn="l" rtl="0">
              <a:lnSpc>
                <a:spcPct val="90000"/>
              </a:lnSpc>
              <a:spcBef>
                <a:spcPts val="1000"/>
              </a:spcBef>
              <a:spcAft>
                <a:spcPts val="0"/>
              </a:spcAft>
              <a:buClr>
                <a:schemeClr val="lt1"/>
              </a:buClr>
              <a:buSzPts val="2000"/>
              <a:buFont typeface="Arial"/>
              <a:buNone/>
            </a:pPr>
            <a:r>
              <a:rPr lang="en-US" sz="1400" b="1" dirty="0">
                <a:solidFill>
                  <a:schemeClr val="lt1"/>
                </a:solidFill>
                <a:latin typeface="Arial"/>
                <a:ea typeface="Arial"/>
                <a:cs typeface="Arial"/>
                <a:sym typeface="Arial"/>
              </a:rPr>
              <a:t>Managing Partner</a:t>
            </a:r>
            <a:endParaRPr lang="en-US" dirty="0"/>
          </a:p>
          <a:p>
            <a:pPr marL="0" marR="0" lvl="0" indent="0" algn="l" rtl="0">
              <a:lnSpc>
                <a:spcPct val="90000"/>
              </a:lnSpc>
              <a:spcBef>
                <a:spcPts val="1000"/>
              </a:spcBef>
              <a:spcAft>
                <a:spcPts val="0"/>
              </a:spcAft>
              <a:buClr>
                <a:schemeClr val="lt1"/>
              </a:buClr>
              <a:buSzPts val="2000"/>
              <a:buFont typeface="Arial"/>
              <a:buNone/>
            </a:pPr>
            <a:r>
              <a:rPr lang="en-US" sz="1400" b="1" dirty="0">
                <a:solidFill>
                  <a:schemeClr val="lt1"/>
                </a:solidFill>
                <a:latin typeface="Arial"/>
                <a:ea typeface="Arial"/>
                <a:cs typeface="Arial"/>
                <a:sym typeface="Arial"/>
              </a:rPr>
              <a:t>Quality Safety Times</a:t>
            </a:r>
          </a:p>
          <a:p>
            <a:pPr marL="0" marR="0" lvl="0" indent="0" algn="l" rtl="0">
              <a:lnSpc>
                <a:spcPct val="90000"/>
              </a:lnSpc>
              <a:spcBef>
                <a:spcPts val="1000"/>
              </a:spcBef>
              <a:spcAft>
                <a:spcPts val="0"/>
              </a:spcAft>
              <a:buClr>
                <a:schemeClr val="lt1"/>
              </a:buClr>
              <a:buSzPts val="2000"/>
              <a:buFont typeface="Arial"/>
              <a:buNone/>
            </a:pPr>
            <a:r>
              <a:rPr lang="en-US" b="1" dirty="0">
                <a:solidFill>
                  <a:schemeClr val="lt1"/>
                </a:solidFill>
              </a:rPr>
              <a:t>GEWllc Safety Consulting </a:t>
            </a:r>
            <a:endParaRPr lang="en-US" dirty="0"/>
          </a:p>
          <a:p>
            <a:pPr marL="0" marR="0" lvl="0" indent="0" algn="l" rtl="0">
              <a:lnSpc>
                <a:spcPct val="90000"/>
              </a:lnSpc>
              <a:spcBef>
                <a:spcPts val="0"/>
              </a:spcBef>
              <a:spcAft>
                <a:spcPts val="0"/>
              </a:spcAft>
              <a:buClr>
                <a:schemeClr val="lt1"/>
              </a:buClr>
              <a:buSzPts val="2000"/>
              <a:buFont typeface="Arial"/>
              <a:buNone/>
            </a:pPr>
            <a:endParaRPr lang="en-US" dirty="0"/>
          </a:p>
          <a:p>
            <a:pPr marL="0" marR="0" lvl="0" indent="0" algn="l" rtl="0">
              <a:lnSpc>
                <a:spcPct val="90000"/>
              </a:lnSpc>
              <a:spcBef>
                <a:spcPts val="0"/>
              </a:spcBef>
              <a:spcAft>
                <a:spcPts val="0"/>
              </a:spcAft>
              <a:buClr>
                <a:schemeClr val="lt1"/>
              </a:buClr>
              <a:buSzPts val="2000"/>
              <a:buFont typeface="Arial"/>
              <a:buNone/>
            </a:pPr>
            <a:endParaRPr dirty="0"/>
          </a:p>
        </p:txBody>
      </p:sp>
      <p:pic>
        <p:nvPicPr>
          <p:cNvPr id="322" name="Google Shape;322;p1"/>
          <p:cNvPicPr preferRelativeResize="0"/>
          <p:nvPr/>
        </p:nvPicPr>
        <p:blipFill rotWithShape="1">
          <a:blip r:embed="rId3">
            <a:alphaModFix/>
          </a:blip>
          <a:srcRect/>
          <a:stretch/>
        </p:blipFill>
        <p:spPr>
          <a:xfrm>
            <a:off x="4982184" y="1950303"/>
            <a:ext cx="2372773" cy="20479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2D7A9ADB-7D33-D369-D5DC-1B41554F9C8B}"/>
            </a:ext>
          </a:extLst>
        </p:cNvPr>
        <p:cNvGrpSpPr/>
        <p:nvPr/>
      </p:nvGrpSpPr>
      <p:grpSpPr>
        <a:xfrm>
          <a:off x="0" y="0"/>
          <a:ext cx="0" cy="0"/>
          <a:chOff x="0" y="0"/>
          <a:chExt cx="0" cy="0"/>
        </a:xfrm>
      </p:grpSpPr>
      <p:sp>
        <p:nvSpPr>
          <p:cNvPr id="498" name="Google Shape;498;p20">
            <a:extLst>
              <a:ext uri="{FF2B5EF4-FFF2-40B4-BE49-F238E27FC236}">
                <a16:creationId xmlns:a16="http://schemas.microsoft.com/office/drawing/2014/main" id="{06802123-F214-E180-C44F-680588BC98AD}"/>
              </a:ext>
            </a:extLst>
          </p:cNvPr>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i="0" dirty="0"/>
              <a:t>Industry Associations </a:t>
            </a:r>
            <a:endParaRPr dirty="0"/>
          </a:p>
        </p:txBody>
      </p:sp>
      <p:sp>
        <p:nvSpPr>
          <p:cNvPr id="499" name="Google Shape;499;p20">
            <a:extLst>
              <a:ext uri="{FF2B5EF4-FFF2-40B4-BE49-F238E27FC236}">
                <a16:creationId xmlns:a16="http://schemas.microsoft.com/office/drawing/2014/main" id="{84150E33-CBEB-C258-2AAE-7FFEDFCCC73E}"/>
              </a:ext>
            </a:extLst>
          </p:cNvPr>
          <p:cNvSpPr txBox="1">
            <a:spLocks noGrp="1"/>
          </p:cNvSpPr>
          <p:nvPr>
            <p:ph type="body" idx="1"/>
          </p:nvPr>
        </p:nvSpPr>
        <p:spPr>
          <a:xfrm>
            <a:off x="838200" y="1962150"/>
            <a:ext cx="4882376" cy="73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Construction Industry Institute </a:t>
            </a:r>
            <a:endParaRPr dirty="0"/>
          </a:p>
        </p:txBody>
      </p:sp>
      <p:sp>
        <p:nvSpPr>
          <p:cNvPr id="500" name="Google Shape;500;p20">
            <a:extLst>
              <a:ext uri="{FF2B5EF4-FFF2-40B4-BE49-F238E27FC236}">
                <a16:creationId xmlns:a16="http://schemas.microsoft.com/office/drawing/2014/main" id="{4C1DD4A8-0D53-AB0B-23F4-F6B276504659}"/>
              </a:ext>
            </a:extLst>
          </p:cNvPr>
          <p:cNvSpPr txBox="1">
            <a:spLocks noGrp="1"/>
          </p:cNvSpPr>
          <p:nvPr>
            <p:ph type="body" idx="2"/>
          </p:nvPr>
        </p:nvSpPr>
        <p:spPr>
          <a:xfrm>
            <a:off x="838200" y="3162299"/>
            <a:ext cx="4882376" cy="3529014"/>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lt1"/>
              </a:buClr>
              <a:buSzPct val="100000"/>
            </a:pPr>
            <a:r>
              <a:rPr lang="en-US" sz="3400" i="0" u="sng" dirty="0">
                <a:solidFill>
                  <a:schemeClr val="bg1"/>
                </a:solidFill>
                <a:effectLst/>
                <a:latin typeface="Arial  "/>
              </a:rPr>
              <a:t>Zero Accidents Task Force</a:t>
            </a:r>
          </a:p>
          <a:p>
            <a:pPr marL="0" lvl="0" indent="0" algn="ctr" rtl="0">
              <a:lnSpc>
                <a:spcPct val="90000"/>
              </a:lnSpc>
              <a:spcBef>
                <a:spcPts val="0"/>
              </a:spcBef>
              <a:spcAft>
                <a:spcPts val="0"/>
              </a:spcAft>
              <a:buClr>
                <a:schemeClr val="lt1"/>
              </a:buClr>
              <a:buSzPct val="100000"/>
            </a:pPr>
            <a:r>
              <a:rPr lang="en-US" sz="3400" i="0" u="sng" dirty="0">
                <a:solidFill>
                  <a:schemeClr val="bg1"/>
                </a:solidFill>
                <a:effectLst/>
                <a:latin typeface="Arial  "/>
              </a:rPr>
              <a:t>High-Impact Zero Injury Safety Techniques</a:t>
            </a:r>
          </a:p>
          <a:p>
            <a:pPr marL="228600" indent="0" algn="l"/>
            <a:r>
              <a:rPr lang="en-US" sz="2900" i="0" dirty="0">
                <a:solidFill>
                  <a:schemeClr val="bg1"/>
                </a:solidFill>
                <a:effectLst/>
                <a:latin typeface="Arial  "/>
              </a:rPr>
              <a:t>1. Pre-Project/Pre-Task Planning for Safety</a:t>
            </a:r>
          </a:p>
          <a:p>
            <a:pPr marL="228600" indent="0" algn="l"/>
            <a:r>
              <a:rPr lang="en-US" sz="2900" i="0" dirty="0">
                <a:solidFill>
                  <a:schemeClr val="bg1"/>
                </a:solidFill>
                <a:effectLst/>
                <a:latin typeface="Arial  "/>
              </a:rPr>
              <a:t>2. </a:t>
            </a:r>
            <a:r>
              <a:rPr lang="en-US" sz="2900" i="0" u="sng" dirty="0">
                <a:solidFill>
                  <a:schemeClr val="bg1"/>
                </a:solidFill>
                <a:effectLst/>
                <a:latin typeface="Arial  "/>
              </a:rPr>
              <a:t>Safety Orientation and Training</a:t>
            </a:r>
          </a:p>
          <a:p>
            <a:pPr marL="228600" indent="0" algn="l"/>
            <a:r>
              <a:rPr lang="en-US" sz="2900" i="0" dirty="0">
                <a:solidFill>
                  <a:schemeClr val="bg1"/>
                </a:solidFill>
                <a:effectLst/>
                <a:latin typeface="Arial  "/>
              </a:rPr>
              <a:t>3. Written Safety Incentive Program</a:t>
            </a:r>
          </a:p>
          <a:p>
            <a:pPr marL="228600" indent="0" algn="l"/>
            <a:r>
              <a:rPr lang="en-US" sz="2900" i="0" dirty="0">
                <a:solidFill>
                  <a:schemeClr val="bg1"/>
                </a:solidFill>
                <a:effectLst/>
                <a:latin typeface="Arial  "/>
              </a:rPr>
              <a:t>4. Alcohol and Substance Abuse Program</a:t>
            </a:r>
          </a:p>
          <a:p>
            <a:pPr marL="228600" indent="0" algn="l"/>
            <a:r>
              <a:rPr lang="en-US" sz="2900" i="0" dirty="0">
                <a:solidFill>
                  <a:schemeClr val="bg1"/>
                </a:solidFill>
                <a:effectLst/>
                <a:latin typeface="Arial  "/>
              </a:rPr>
              <a:t>5. Accident/Incident Investigations</a:t>
            </a:r>
          </a:p>
          <a:p>
            <a:pPr marL="571500" lvl="0" indent="-571500" algn="l" rtl="0">
              <a:lnSpc>
                <a:spcPct val="90000"/>
              </a:lnSpc>
              <a:spcBef>
                <a:spcPts val="0"/>
              </a:spcBef>
              <a:spcAft>
                <a:spcPts val="0"/>
              </a:spcAft>
              <a:buClr>
                <a:schemeClr val="lt1"/>
              </a:buClr>
              <a:buSzPct val="100000"/>
              <a:buFont typeface="Arial" panose="020B0604020202020204" pitchFamily="34" charset="0"/>
              <a:buChar char="•"/>
            </a:pPr>
            <a:endParaRPr dirty="0"/>
          </a:p>
        </p:txBody>
      </p:sp>
      <p:sp>
        <p:nvSpPr>
          <p:cNvPr id="501" name="Google Shape;501;p20">
            <a:extLst>
              <a:ext uri="{FF2B5EF4-FFF2-40B4-BE49-F238E27FC236}">
                <a16:creationId xmlns:a16="http://schemas.microsoft.com/office/drawing/2014/main" id="{BA2E0FB2-70BC-C7D6-DDBF-2D784E8BEE8D}"/>
              </a:ext>
            </a:extLst>
          </p:cNvPr>
          <p:cNvSpPr txBox="1">
            <a:spLocks noGrp="1"/>
          </p:cNvSpPr>
          <p:nvPr>
            <p:ph type="body" idx="3"/>
          </p:nvPr>
        </p:nvSpPr>
        <p:spPr>
          <a:xfrm>
            <a:off x="6588512" y="1962150"/>
            <a:ext cx="4765288" cy="73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AIA Contract Doc</a:t>
            </a:r>
            <a:endParaRPr dirty="0"/>
          </a:p>
        </p:txBody>
      </p:sp>
      <p:sp>
        <p:nvSpPr>
          <p:cNvPr id="502" name="Google Shape;502;p20">
            <a:extLst>
              <a:ext uri="{FF2B5EF4-FFF2-40B4-BE49-F238E27FC236}">
                <a16:creationId xmlns:a16="http://schemas.microsoft.com/office/drawing/2014/main" id="{D531A652-A47D-4328-C501-A76B461EDA36}"/>
              </a:ext>
            </a:extLst>
          </p:cNvPr>
          <p:cNvSpPr txBox="1">
            <a:spLocks noGrp="1"/>
          </p:cNvSpPr>
          <p:nvPr>
            <p:ph type="body" idx="4"/>
          </p:nvPr>
        </p:nvSpPr>
        <p:spPr>
          <a:xfrm>
            <a:off x="6529968" y="2972110"/>
            <a:ext cx="4882376" cy="3725863"/>
          </a:xfrm>
          <a:prstGeom prst="rect">
            <a:avLst/>
          </a:prstGeom>
          <a:noFill/>
          <a:ln>
            <a:noFill/>
          </a:ln>
        </p:spPr>
        <p:txBody>
          <a:bodyPr spcFirstLastPara="1" wrap="square" lIns="91425" tIns="45700" rIns="91425" bIns="45700" anchor="t" anchorCtr="0">
            <a:normAutofit/>
          </a:bodyPr>
          <a:lstStyle/>
          <a:p>
            <a:pPr marL="0" indent="0">
              <a:buSzPct val="100000"/>
            </a:pPr>
            <a:r>
              <a:rPr lang="en-US" sz="2400" u="sng" dirty="0"/>
              <a:t>Key Components of Quality Control in Construction Contracts </a:t>
            </a:r>
          </a:p>
          <a:p>
            <a:pPr lvl="0" indent="-457200" algn="l" rtl="0">
              <a:lnSpc>
                <a:spcPct val="90000"/>
              </a:lnSpc>
              <a:spcBef>
                <a:spcPts val="1000"/>
              </a:spcBef>
              <a:spcAft>
                <a:spcPts val="0"/>
              </a:spcAft>
              <a:buClr>
                <a:schemeClr val="lt1"/>
              </a:buClr>
              <a:buSzPct val="100000"/>
              <a:buAutoNum type="arabicPeriod"/>
            </a:pPr>
            <a:r>
              <a:rPr lang="en-US" sz="2000" dirty="0"/>
              <a:t>Inspection and Testing</a:t>
            </a:r>
          </a:p>
          <a:p>
            <a:pPr lvl="0" indent="-457200" algn="l" rtl="0">
              <a:lnSpc>
                <a:spcPct val="90000"/>
              </a:lnSpc>
              <a:spcBef>
                <a:spcPts val="1000"/>
              </a:spcBef>
              <a:spcAft>
                <a:spcPts val="0"/>
              </a:spcAft>
              <a:buClr>
                <a:schemeClr val="lt1"/>
              </a:buClr>
              <a:buSzPct val="100000"/>
              <a:buAutoNum type="arabicPeriod"/>
            </a:pPr>
            <a:r>
              <a:rPr lang="en-US" sz="2000" dirty="0"/>
              <a:t>Doc and Record Keeping</a:t>
            </a:r>
          </a:p>
          <a:p>
            <a:pPr lvl="0" indent="-457200" algn="l" rtl="0">
              <a:lnSpc>
                <a:spcPct val="90000"/>
              </a:lnSpc>
              <a:spcBef>
                <a:spcPts val="1000"/>
              </a:spcBef>
              <a:spcAft>
                <a:spcPts val="0"/>
              </a:spcAft>
              <a:buClr>
                <a:schemeClr val="lt1"/>
              </a:buClr>
              <a:buSzPct val="100000"/>
              <a:buAutoNum type="arabicPeriod"/>
            </a:pPr>
            <a:r>
              <a:rPr lang="en-US" sz="2000" dirty="0"/>
              <a:t>QA Plan</a:t>
            </a:r>
          </a:p>
          <a:p>
            <a:pPr lvl="0" indent="-457200" algn="l" rtl="0">
              <a:lnSpc>
                <a:spcPct val="90000"/>
              </a:lnSpc>
              <a:spcBef>
                <a:spcPts val="1000"/>
              </a:spcBef>
              <a:spcAft>
                <a:spcPts val="0"/>
              </a:spcAft>
              <a:buClr>
                <a:schemeClr val="lt1"/>
              </a:buClr>
              <a:buSzPct val="100000"/>
              <a:buAutoNum type="arabicPeriod"/>
            </a:pPr>
            <a:r>
              <a:rPr lang="en-US" sz="2000" u="sng" dirty="0"/>
              <a:t>Training and Certification</a:t>
            </a:r>
          </a:p>
          <a:p>
            <a:pPr lvl="0" indent="-457200" algn="l" rtl="0">
              <a:lnSpc>
                <a:spcPct val="90000"/>
              </a:lnSpc>
              <a:spcBef>
                <a:spcPts val="1000"/>
              </a:spcBef>
              <a:spcAft>
                <a:spcPts val="0"/>
              </a:spcAft>
              <a:buClr>
                <a:schemeClr val="lt1"/>
              </a:buClr>
              <a:buSzPct val="100000"/>
              <a:buAutoNum type="arabicPeriod"/>
            </a:pPr>
            <a:r>
              <a:rPr lang="en-US" sz="2000" dirty="0"/>
              <a:t>Sub Management</a:t>
            </a:r>
          </a:p>
          <a:p>
            <a:pPr lvl="0" indent="-457200" algn="l" rtl="0">
              <a:lnSpc>
                <a:spcPct val="90000"/>
              </a:lnSpc>
              <a:spcBef>
                <a:spcPts val="1000"/>
              </a:spcBef>
              <a:spcAft>
                <a:spcPts val="0"/>
              </a:spcAft>
              <a:buClr>
                <a:schemeClr val="lt1"/>
              </a:buClr>
              <a:buSzPct val="100000"/>
              <a:buAutoNum type="arabicPeriod"/>
            </a:pPr>
            <a:r>
              <a:rPr lang="en-US" sz="2000" dirty="0"/>
              <a:t>Change Management </a:t>
            </a:r>
            <a:endParaRPr sz="2000" dirty="0"/>
          </a:p>
        </p:txBody>
      </p:sp>
    </p:spTree>
    <p:extLst>
      <p:ext uri="{BB962C8B-B14F-4D97-AF65-F5344CB8AC3E}">
        <p14:creationId xmlns:p14="http://schemas.microsoft.com/office/powerpoint/2010/main" val="19488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8"/>
          <p:cNvSpPr txBox="1">
            <a:spLocks noGrp="1"/>
          </p:cNvSpPr>
          <p:nvPr>
            <p:ph type="title"/>
          </p:nvPr>
        </p:nvSpPr>
        <p:spPr>
          <a:xfrm>
            <a:off x="838200" y="292101"/>
            <a:ext cx="8395010"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i="0" dirty="0"/>
              <a:t>So Now What?</a:t>
            </a:r>
            <a:endParaRPr dirty="0"/>
          </a:p>
        </p:txBody>
      </p:sp>
      <p:sp>
        <p:nvSpPr>
          <p:cNvPr id="559" name="Google Shape;55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lt1"/>
              </a:buClr>
              <a:buSzPct val="100000"/>
              <a:buNone/>
            </a:pPr>
            <a:endParaRPr dirty="0"/>
          </a:p>
          <a:p>
            <a:pPr marL="0" lvl="0" indent="0" algn="ctr" rtl="0">
              <a:lnSpc>
                <a:spcPct val="90000"/>
              </a:lnSpc>
              <a:spcBef>
                <a:spcPts val="1000"/>
              </a:spcBef>
              <a:spcAft>
                <a:spcPts val="0"/>
              </a:spcAft>
              <a:buClr>
                <a:schemeClr val="lt1"/>
              </a:buClr>
              <a:buSzPct val="100000"/>
              <a:buNone/>
            </a:pPr>
            <a:r>
              <a:rPr lang="en-US" sz="5100" u="sng" dirty="0"/>
              <a:t>An Opportunity to Evaluate</a:t>
            </a:r>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Invest in our People</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Track Re-Work Costs and Impacts</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Budget for craft training (safety and quality)</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Update Pre-task planning forms to include “quality”</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Require “Site specific QC plan” in the RFP</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As part of contractor selection process include QC (every project)</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Refocus (cross-train) Safety staff for Quality</a:t>
            </a:r>
            <a:endParaRPr dirty="0"/>
          </a:p>
          <a:p>
            <a:pPr marL="571500" lvl="0" indent="-571500" algn="l" rtl="0">
              <a:lnSpc>
                <a:spcPct val="90000"/>
              </a:lnSpc>
              <a:spcBef>
                <a:spcPts val="1000"/>
              </a:spcBef>
              <a:spcAft>
                <a:spcPts val="0"/>
              </a:spcAft>
              <a:buClr>
                <a:schemeClr val="lt1"/>
              </a:buClr>
              <a:buSzPct val="100000"/>
              <a:buFont typeface="Arial" panose="020B0604020202020204" pitchFamily="34" charset="0"/>
              <a:buChar char="•"/>
            </a:pPr>
            <a:r>
              <a:rPr lang="en-US" dirty="0"/>
              <a:t>Update your contract verbiage requiring weekly </a:t>
            </a:r>
            <a:r>
              <a:rPr lang="en-US" b="1" i="1" dirty="0"/>
              <a:t>Safety &amp; Quality </a:t>
            </a:r>
            <a:r>
              <a:rPr lang="en-US" dirty="0"/>
              <a:t>crew meetings</a:t>
            </a:r>
            <a:endParaRPr dirty="0"/>
          </a:p>
          <a:p>
            <a:pPr marL="0" lvl="0" indent="0" algn="l" rtl="0">
              <a:lnSpc>
                <a:spcPct val="90000"/>
              </a:lnSpc>
              <a:spcBef>
                <a:spcPts val="1000"/>
              </a:spcBef>
              <a:spcAft>
                <a:spcPts val="0"/>
              </a:spcAft>
              <a:buClr>
                <a:schemeClr val="lt1"/>
              </a:buClr>
              <a:buSzPct val="100000"/>
              <a:buNone/>
            </a:pPr>
            <a:endParaRPr dirty="0"/>
          </a:p>
          <a:p>
            <a:pPr marL="0" lvl="0" indent="0" algn="l" rtl="0">
              <a:lnSpc>
                <a:spcPct val="90000"/>
              </a:lnSpc>
              <a:spcBef>
                <a:spcPts val="1000"/>
              </a:spcBef>
              <a:spcAft>
                <a:spcPts val="0"/>
              </a:spcAft>
              <a:buClr>
                <a:schemeClr val="lt1"/>
              </a:buClr>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99BC3CBE-2252-1B65-BC3C-55CD9E8DFB9E}"/>
            </a:ext>
          </a:extLst>
        </p:cNvPr>
        <p:cNvGrpSpPr/>
        <p:nvPr/>
      </p:nvGrpSpPr>
      <p:grpSpPr>
        <a:xfrm>
          <a:off x="0" y="0"/>
          <a:ext cx="0" cy="0"/>
          <a:chOff x="0" y="0"/>
          <a:chExt cx="0" cy="0"/>
        </a:xfrm>
      </p:grpSpPr>
      <p:sp>
        <p:nvSpPr>
          <p:cNvPr id="498" name="Google Shape;498;p20">
            <a:extLst>
              <a:ext uri="{FF2B5EF4-FFF2-40B4-BE49-F238E27FC236}">
                <a16:creationId xmlns:a16="http://schemas.microsoft.com/office/drawing/2014/main" id="{43353F7A-944A-D560-25E8-30016DF7123B}"/>
              </a:ext>
            </a:extLst>
          </p:cNvPr>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dirty="0"/>
              <a:t> YOUR Marketing Opportunity </a:t>
            </a:r>
            <a:endParaRPr dirty="0"/>
          </a:p>
        </p:txBody>
      </p:sp>
      <p:sp>
        <p:nvSpPr>
          <p:cNvPr id="499" name="Google Shape;499;p20">
            <a:extLst>
              <a:ext uri="{FF2B5EF4-FFF2-40B4-BE49-F238E27FC236}">
                <a16:creationId xmlns:a16="http://schemas.microsoft.com/office/drawing/2014/main" id="{3F8D5977-3257-9EAB-70D1-8D08A6037122}"/>
              </a:ext>
            </a:extLst>
          </p:cNvPr>
          <p:cNvSpPr txBox="1">
            <a:spLocks noGrp="1"/>
          </p:cNvSpPr>
          <p:nvPr>
            <p:ph type="body" idx="1"/>
          </p:nvPr>
        </p:nvSpPr>
        <p:spPr>
          <a:xfrm>
            <a:off x="838200" y="2425699"/>
            <a:ext cx="6206544" cy="1609588"/>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Clr>
                <a:schemeClr val="lt1"/>
              </a:buClr>
              <a:buSzPts val="3600"/>
              <a:buFont typeface="Arial" panose="020B0604020202020204" pitchFamily="34" charset="0"/>
              <a:buChar char="•"/>
            </a:pPr>
            <a:r>
              <a:rPr lang="en-US" sz="2400" dirty="0"/>
              <a:t>Assumption – Negotiated</a:t>
            </a:r>
          </a:p>
          <a:p>
            <a:pPr marL="571500" lvl="0" indent="-571500" algn="l" rtl="0">
              <a:lnSpc>
                <a:spcPct val="90000"/>
              </a:lnSpc>
              <a:spcBef>
                <a:spcPts val="0"/>
              </a:spcBef>
              <a:spcAft>
                <a:spcPts val="0"/>
              </a:spcAft>
              <a:buClr>
                <a:schemeClr val="lt1"/>
              </a:buClr>
              <a:buSzPts val="3600"/>
              <a:buFont typeface="Arial" panose="020B0604020202020204" pitchFamily="34" charset="0"/>
              <a:buChar char="•"/>
            </a:pPr>
            <a:r>
              <a:rPr lang="en-US" sz="2400" dirty="0"/>
              <a:t>Interview Process</a:t>
            </a:r>
          </a:p>
          <a:p>
            <a:pPr marL="571500" lvl="0" indent="-571500" algn="l" rtl="0">
              <a:lnSpc>
                <a:spcPct val="90000"/>
              </a:lnSpc>
              <a:spcBef>
                <a:spcPts val="0"/>
              </a:spcBef>
              <a:spcAft>
                <a:spcPts val="0"/>
              </a:spcAft>
              <a:buClr>
                <a:schemeClr val="lt1"/>
              </a:buClr>
              <a:buSzPts val="3600"/>
              <a:buFont typeface="Arial" panose="020B0604020202020204" pitchFamily="34" charset="0"/>
              <a:buChar char="•"/>
            </a:pPr>
            <a:r>
              <a:rPr lang="en-US" sz="2400" dirty="0"/>
              <a:t>Tell Owner RE-WORK Costs</a:t>
            </a:r>
          </a:p>
          <a:p>
            <a:pPr marL="571500" lvl="0" indent="-571500" algn="l" rtl="0">
              <a:lnSpc>
                <a:spcPct val="90000"/>
              </a:lnSpc>
              <a:spcBef>
                <a:spcPts val="0"/>
              </a:spcBef>
              <a:spcAft>
                <a:spcPts val="0"/>
              </a:spcAft>
              <a:buClr>
                <a:schemeClr val="lt1"/>
              </a:buClr>
              <a:buSzPts val="3600"/>
              <a:buFont typeface="Arial" panose="020B0604020202020204" pitchFamily="34" charset="0"/>
              <a:buChar char="•"/>
            </a:pPr>
            <a:r>
              <a:rPr lang="en-US" sz="2400" dirty="0"/>
              <a:t>What are you going to do </a:t>
            </a:r>
          </a:p>
          <a:p>
            <a:pPr marL="571500" lvl="0" indent="-571500" algn="l" rtl="0">
              <a:lnSpc>
                <a:spcPct val="90000"/>
              </a:lnSpc>
              <a:spcBef>
                <a:spcPts val="0"/>
              </a:spcBef>
              <a:spcAft>
                <a:spcPts val="0"/>
              </a:spcAft>
              <a:buClr>
                <a:schemeClr val="lt1"/>
              </a:buClr>
              <a:buSzPts val="3600"/>
              <a:buFont typeface="Arial" panose="020B0604020202020204" pitchFamily="34" charset="0"/>
              <a:buChar char="•"/>
            </a:pPr>
            <a:endParaRPr lang="en-US" sz="2400" dirty="0"/>
          </a:p>
        </p:txBody>
      </p:sp>
      <p:sp>
        <p:nvSpPr>
          <p:cNvPr id="500" name="Google Shape;500;p20">
            <a:extLst>
              <a:ext uri="{FF2B5EF4-FFF2-40B4-BE49-F238E27FC236}">
                <a16:creationId xmlns:a16="http://schemas.microsoft.com/office/drawing/2014/main" id="{F57EE45D-DB8B-3F4E-8355-4DA82274D88F}"/>
              </a:ext>
            </a:extLst>
          </p:cNvPr>
          <p:cNvSpPr txBox="1">
            <a:spLocks noGrp="1"/>
          </p:cNvSpPr>
          <p:nvPr>
            <p:ph type="body" idx="2"/>
          </p:nvPr>
        </p:nvSpPr>
        <p:spPr>
          <a:xfrm>
            <a:off x="711780" y="5456257"/>
            <a:ext cx="4882376" cy="966632"/>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60000"/>
              </a:lnSpc>
              <a:spcBef>
                <a:spcPts val="0"/>
              </a:spcBef>
              <a:spcAft>
                <a:spcPts val="0"/>
              </a:spcAft>
              <a:buClr>
                <a:schemeClr val="lt1"/>
              </a:buClr>
              <a:buSzPct val="100000"/>
            </a:pPr>
            <a:r>
              <a:rPr lang="en-US" sz="5600" i="0" u="sng" dirty="0">
                <a:solidFill>
                  <a:schemeClr val="bg1"/>
                </a:solidFill>
                <a:effectLst/>
                <a:latin typeface="Arial  "/>
              </a:rPr>
              <a:t>Construction Industry Institute </a:t>
            </a:r>
          </a:p>
          <a:p>
            <a:pPr marL="0" lvl="0" indent="0" algn="ctr" rtl="0">
              <a:lnSpc>
                <a:spcPct val="160000"/>
              </a:lnSpc>
              <a:spcBef>
                <a:spcPts val="0"/>
              </a:spcBef>
              <a:spcAft>
                <a:spcPts val="0"/>
              </a:spcAft>
              <a:buClr>
                <a:schemeClr val="lt1"/>
              </a:buClr>
              <a:buSzPct val="100000"/>
            </a:pPr>
            <a:r>
              <a:rPr lang="en-US" sz="5600" i="0" u="sng" dirty="0">
                <a:solidFill>
                  <a:schemeClr val="bg1"/>
                </a:solidFill>
                <a:effectLst/>
                <a:latin typeface="Arial  "/>
              </a:rPr>
              <a:t>Zero Accidents Task Force</a:t>
            </a:r>
          </a:p>
          <a:p>
            <a:pPr marL="0" lvl="0" indent="0" algn="ctr" rtl="0">
              <a:lnSpc>
                <a:spcPct val="160000"/>
              </a:lnSpc>
              <a:spcBef>
                <a:spcPts val="0"/>
              </a:spcBef>
              <a:spcAft>
                <a:spcPts val="0"/>
              </a:spcAft>
              <a:buClr>
                <a:schemeClr val="lt1"/>
              </a:buClr>
              <a:buSzPct val="100000"/>
            </a:pPr>
            <a:r>
              <a:rPr lang="en-US" sz="5600" i="0" u="sng" dirty="0">
                <a:solidFill>
                  <a:schemeClr val="bg1"/>
                </a:solidFill>
                <a:effectLst/>
                <a:latin typeface="Arial  "/>
              </a:rPr>
              <a:t>High-Impact Zero Injury Safety Techniques</a:t>
            </a:r>
          </a:p>
          <a:p>
            <a:pPr marL="0" lvl="0" indent="0" algn="ctr" rtl="0">
              <a:lnSpc>
                <a:spcPct val="160000"/>
              </a:lnSpc>
              <a:spcBef>
                <a:spcPts val="0"/>
              </a:spcBef>
              <a:spcAft>
                <a:spcPts val="0"/>
              </a:spcAft>
              <a:buClr>
                <a:schemeClr val="lt1"/>
              </a:buClr>
              <a:buSzPct val="100000"/>
            </a:pPr>
            <a:r>
              <a:rPr lang="en-US" sz="5600" i="0" dirty="0">
                <a:solidFill>
                  <a:schemeClr val="bg1"/>
                </a:solidFill>
                <a:effectLst/>
                <a:latin typeface="Arial  "/>
              </a:rPr>
              <a:t>2. </a:t>
            </a:r>
            <a:r>
              <a:rPr lang="en-US" sz="5600" i="0" u="sng" dirty="0">
                <a:solidFill>
                  <a:schemeClr val="bg1"/>
                </a:solidFill>
                <a:effectLst/>
                <a:latin typeface="Arial  "/>
              </a:rPr>
              <a:t>Safety Orientation and Training</a:t>
            </a:r>
          </a:p>
          <a:p>
            <a:pPr marL="571500" lvl="0" indent="-571500" algn="l" rtl="0">
              <a:lnSpc>
                <a:spcPct val="90000"/>
              </a:lnSpc>
              <a:spcBef>
                <a:spcPts val="0"/>
              </a:spcBef>
              <a:spcAft>
                <a:spcPts val="0"/>
              </a:spcAft>
              <a:buClr>
                <a:schemeClr val="lt1"/>
              </a:buClr>
              <a:buSzPct val="100000"/>
              <a:buFont typeface="Arial" panose="020B0604020202020204" pitchFamily="34" charset="0"/>
              <a:buChar char="•"/>
            </a:pPr>
            <a:endParaRPr dirty="0"/>
          </a:p>
        </p:txBody>
      </p:sp>
      <p:sp>
        <p:nvSpPr>
          <p:cNvPr id="502" name="Google Shape;502;p20">
            <a:extLst>
              <a:ext uri="{FF2B5EF4-FFF2-40B4-BE49-F238E27FC236}">
                <a16:creationId xmlns:a16="http://schemas.microsoft.com/office/drawing/2014/main" id="{BC1D7AE2-F930-8CF0-A45D-8ED03972B616}"/>
              </a:ext>
            </a:extLst>
          </p:cNvPr>
          <p:cNvSpPr txBox="1">
            <a:spLocks noGrp="1"/>
          </p:cNvSpPr>
          <p:nvPr>
            <p:ph type="body" idx="4"/>
          </p:nvPr>
        </p:nvSpPr>
        <p:spPr>
          <a:xfrm>
            <a:off x="7894860" y="5356045"/>
            <a:ext cx="4882376" cy="1859210"/>
          </a:xfrm>
          <a:prstGeom prst="rect">
            <a:avLst/>
          </a:prstGeom>
          <a:noFill/>
          <a:ln>
            <a:noFill/>
          </a:ln>
        </p:spPr>
        <p:txBody>
          <a:bodyPr spcFirstLastPara="1" wrap="square" lIns="91425" tIns="45700" rIns="91425" bIns="45700" anchor="t" anchorCtr="0">
            <a:normAutofit/>
          </a:bodyPr>
          <a:lstStyle/>
          <a:p>
            <a:pPr marL="0" indent="0" algn="ctr">
              <a:buSzPct val="100000"/>
            </a:pPr>
            <a:r>
              <a:rPr lang="en-US" sz="1400" u="sng" dirty="0"/>
              <a:t>AIA Contract Doc</a:t>
            </a:r>
          </a:p>
          <a:p>
            <a:pPr marL="0" indent="0" algn="ctr">
              <a:buSzPct val="100000"/>
            </a:pPr>
            <a:r>
              <a:rPr lang="en-US" sz="1400" u="sng" dirty="0"/>
              <a:t>Key Components of Quality Control in </a:t>
            </a:r>
          </a:p>
          <a:p>
            <a:pPr marL="0" indent="0" algn="ctr">
              <a:buSzPct val="100000"/>
            </a:pPr>
            <a:r>
              <a:rPr lang="en-US" sz="1400" u="sng" dirty="0"/>
              <a:t>Construction Contracts </a:t>
            </a:r>
          </a:p>
          <a:p>
            <a:pPr marL="0" lvl="0" indent="0" algn="l" rtl="0">
              <a:lnSpc>
                <a:spcPct val="90000"/>
              </a:lnSpc>
              <a:spcBef>
                <a:spcPts val="1000"/>
              </a:spcBef>
              <a:spcAft>
                <a:spcPts val="0"/>
              </a:spcAft>
              <a:buClr>
                <a:schemeClr val="lt1"/>
              </a:buClr>
              <a:buSzPct val="100000"/>
            </a:pPr>
            <a:r>
              <a:rPr lang="en-US" sz="1400" dirty="0"/>
              <a:t>	    </a:t>
            </a:r>
            <a:r>
              <a:rPr lang="en-US" sz="1400" u="sng" dirty="0"/>
              <a:t>4. Training and Certification</a:t>
            </a:r>
          </a:p>
        </p:txBody>
      </p:sp>
      <p:sp>
        <p:nvSpPr>
          <p:cNvPr id="2" name="TextBox 1">
            <a:extLst>
              <a:ext uri="{FF2B5EF4-FFF2-40B4-BE49-F238E27FC236}">
                <a16:creationId xmlns:a16="http://schemas.microsoft.com/office/drawing/2014/main" id="{290826CB-CD57-A473-86AE-516388FABCCC}"/>
              </a:ext>
            </a:extLst>
          </p:cNvPr>
          <p:cNvSpPr txBox="1"/>
          <p:nvPr/>
        </p:nvSpPr>
        <p:spPr>
          <a:xfrm>
            <a:off x="1358349" y="3905482"/>
            <a:ext cx="3385930" cy="1169551"/>
          </a:xfrm>
          <a:prstGeom prst="rect">
            <a:avLst/>
          </a:prstGeom>
          <a:noFill/>
        </p:spPr>
        <p:txBody>
          <a:bodyPr wrap="square" rtlCol="0">
            <a:spAutoFit/>
          </a:bodyPr>
          <a:lstStyle/>
          <a:p>
            <a:pPr marL="457200" lvl="1">
              <a:spcBef>
                <a:spcPts val="0"/>
              </a:spcBef>
              <a:buSzPct val="245000"/>
            </a:pPr>
            <a:r>
              <a:rPr lang="en-US" dirty="0">
                <a:solidFill>
                  <a:schemeClr val="bg1"/>
                </a:solidFill>
              </a:rPr>
              <a:t>*</a:t>
            </a:r>
            <a:r>
              <a:rPr lang="en-US" sz="1400" dirty="0">
                <a:solidFill>
                  <a:schemeClr val="bg1"/>
                </a:solidFill>
              </a:rPr>
              <a:t> Site Specific QA/QC plan</a:t>
            </a:r>
          </a:p>
          <a:p>
            <a:pPr marL="457200" lvl="1">
              <a:spcBef>
                <a:spcPts val="0"/>
              </a:spcBef>
              <a:buSzPts val="3600"/>
            </a:pPr>
            <a:r>
              <a:rPr lang="en-US" sz="1400" dirty="0">
                <a:solidFill>
                  <a:schemeClr val="bg1"/>
                </a:solidFill>
              </a:rPr>
              <a:t>* Pre Task Plans</a:t>
            </a:r>
          </a:p>
          <a:p>
            <a:pPr marL="457200" lvl="1">
              <a:spcBef>
                <a:spcPts val="0"/>
              </a:spcBef>
              <a:buSzPts val="3600"/>
            </a:pPr>
            <a:r>
              <a:rPr lang="en-US" sz="1400" dirty="0">
                <a:solidFill>
                  <a:schemeClr val="bg1"/>
                </a:solidFill>
              </a:rPr>
              <a:t>* Pre-Task Plans </a:t>
            </a:r>
          </a:p>
          <a:p>
            <a:pPr marL="457200" lvl="1">
              <a:spcBef>
                <a:spcPts val="0"/>
              </a:spcBef>
              <a:buSzPts val="3600"/>
            </a:pPr>
            <a:r>
              <a:rPr lang="en-US" sz="1400" dirty="0">
                <a:solidFill>
                  <a:schemeClr val="bg1"/>
                </a:solidFill>
              </a:rPr>
              <a:t>* Weekly Craft QC Topics </a:t>
            </a:r>
          </a:p>
          <a:p>
            <a:endParaRPr lang="en-US" dirty="0"/>
          </a:p>
        </p:txBody>
      </p:sp>
    </p:spTree>
    <p:extLst>
      <p:ext uri="{BB962C8B-B14F-4D97-AF65-F5344CB8AC3E}">
        <p14:creationId xmlns:p14="http://schemas.microsoft.com/office/powerpoint/2010/main" val="375548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C2D40807-260D-05FB-1D79-F5E28883B9C9}"/>
            </a:ext>
          </a:extLst>
        </p:cNvPr>
        <p:cNvGrpSpPr/>
        <p:nvPr/>
      </p:nvGrpSpPr>
      <p:grpSpPr>
        <a:xfrm>
          <a:off x="0" y="0"/>
          <a:ext cx="0" cy="0"/>
          <a:chOff x="0" y="0"/>
          <a:chExt cx="0" cy="0"/>
        </a:xfrm>
      </p:grpSpPr>
      <p:sp>
        <p:nvSpPr>
          <p:cNvPr id="498" name="Google Shape;498;p20">
            <a:extLst>
              <a:ext uri="{FF2B5EF4-FFF2-40B4-BE49-F238E27FC236}">
                <a16:creationId xmlns:a16="http://schemas.microsoft.com/office/drawing/2014/main" id="{7BB541D5-5A19-DAD2-316C-FA6C7D8F2F42}"/>
              </a:ext>
            </a:extLst>
          </p:cNvPr>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dirty="0"/>
              <a:t> </a:t>
            </a:r>
            <a:r>
              <a:rPr lang="en-US" i="0" u="sng" dirty="0"/>
              <a:t>MY</a:t>
            </a:r>
            <a:r>
              <a:rPr lang="en-US" dirty="0"/>
              <a:t> Marketing Opportunity </a:t>
            </a:r>
            <a:endParaRPr dirty="0"/>
          </a:p>
        </p:txBody>
      </p:sp>
      <p:sp>
        <p:nvSpPr>
          <p:cNvPr id="499" name="Google Shape;499;p20">
            <a:extLst>
              <a:ext uri="{FF2B5EF4-FFF2-40B4-BE49-F238E27FC236}">
                <a16:creationId xmlns:a16="http://schemas.microsoft.com/office/drawing/2014/main" id="{DDFE4353-3223-8163-7828-144634FD2461}"/>
              </a:ext>
            </a:extLst>
          </p:cNvPr>
          <p:cNvSpPr txBox="1">
            <a:spLocks noGrp="1"/>
          </p:cNvSpPr>
          <p:nvPr>
            <p:ph type="body" idx="1"/>
          </p:nvPr>
        </p:nvSpPr>
        <p:spPr>
          <a:xfrm>
            <a:off x="516227" y="1682068"/>
            <a:ext cx="11319457" cy="432427"/>
          </a:xfrm>
          <a:prstGeom prst="rect">
            <a:avLst/>
          </a:prstGeom>
          <a:noFill/>
          <a:ln>
            <a:noFill/>
          </a:ln>
        </p:spPr>
        <p:txBody>
          <a:bodyPr spcFirstLastPara="1" wrap="square" lIns="91425" tIns="45700" rIns="91425" bIns="45700" anchor="t" anchorCtr="0">
            <a:noAutofit/>
          </a:bodyPr>
          <a:lstStyle/>
          <a:p>
            <a:pPr marL="1371600" lvl="3" indent="0">
              <a:spcBef>
                <a:spcPts val="0"/>
              </a:spcBef>
              <a:buSzPts val="3600"/>
              <a:buNone/>
            </a:pPr>
            <a:r>
              <a:rPr lang="en-US" sz="2000" b="1" u="sng" dirty="0"/>
              <a:t>Name one CM, GC or Sub in USA that has Weekly QC Topics for Trades</a:t>
            </a:r>
          </a:p>
        </p:txBody>
      </p:sp>
      <p:sp>
        <p:nvSpPr>
          <p:cNvPr id="500" name="Google Shape;500;p20">
            <a:extLst>
              <a:ext uri="{FF2B5EF4-FFF2-40B4-BE49-F238E27FC236}">
                <a16:creationId xmlns:a16="http://schemas.microsoft.com/office/drawing/2014/main" id="{47AC60A8-92F6-64A7-8971-A7C0B294D712}"/>
              </a:ext>
            </a:extLst>
          </p:cNvPr>
          <p:cNvSpPr txBox="1">
            <a:spLocks noGrp="1"/>
          </p:cNvSpPr>
          <p:nvPr>
            <p:ph type="body" idx="2"/>
          </p:nvPr>
        </p:nvSpPr>
        <p:spPr>
          <a:xfrm>
            <a:off x="966987" y="6135786"/>
            <a:ext cx="11225013" cy="966632"/>
          </a:xfrm>
          <a:prstGeom prst="rect">
            <a:avLst/>
          </a:prstGeom>
          <a:noFill/>
          <a:ln>
            <a:noFill/>
          </a:ln>
        </p:spPr>
        <p:txBody>
          <a:bodyPr spcFirstLastPara="1" wrap="square" lIns="91425" tIns="45700" rIns="91425" bIns="45700" anchor="t" anchorCtr="0">
            <a:normAutofit fontScale="70000" lnSpcReduction="20000"/>
          </a:bodyPr>
          <a:lstStyle/>
          <a:p>
            <a:pPr marL="571500" lvl="0" indent="-571500" algn="l" rtl="0">
              <a:lnSpc>
                <a:spcPct val="90000"/>
              </a:lnSpc>
              <a:spcBef>
                <a:spcPts val="0"/>
              </a:spcBef>
              <a:spcAft>
                <a:spcPts val="0"/>
              </a:spcAft>
              <a:buClr>
                <a:schemeClr val="lt1"/>
              </a:buClr>
              <a:buSzPct val="100000"/>
              <a:buFont typeface="Arial" panose="020B0604020202020204" pitchFamily="34" charset="0"/>
              <a:buChar char="•"/>
            </a:pPr>
            <a:r>
              <a:rPr lang="en-US" dirty="0"/>
              <a:t>“Not holding weekly, craft-level trade-specific “quality” trainings is like having a great safety program without weekly safety meetings”</a:t>
            </a:r>
            <a:endParaRPr dirty="0"/>
          </a:p>
        </p:txBody>
      </p:sp>
      <p:sp>
        <p:nvSpPr>
          <p:cNvPr id="501" name="Google Shape;501;p20">
            <a:extLst>
              <a:ext uri="{FF2B5EF4-FFF2-40B4-BE49-F238E27FC236}">
                <a16:creationId xmlns:a16="http://schemas.microsoft.com/office/drawing/2014/main" id="{995DFBD8-A15C-9374-881A-4B12AB81D6EC}"/>
              </a:ext>
            </a:extLst>
          </p:cNvPr>
          <p:cNvSpPr txBox="1">
            <a:spLocks noGrp="1"/>
          </p:cNvSpPr>
          <p:nvPr>
            <p:ph type="body" idx="3"/>
          </p:nvPr>
        </p:nvSpPr>
        <p:spPr>
          <a:xfrm>
            <a:off x="5731098" y="7911564"/>
            <a:ext cx="1558345" cy="3251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endParaRPr dirty="0"/>
          </a:p>
        </p:txBody>
      </p:sp>
      <p:sp>
        <p:nvSpPr>
          <p:cNvPr id="502" name="Google Shape;502;p20">
            <a:extLst>
              <a:ext uri="{FF2B5EF4-FFF2-40B4-BE49-F238E27FC236}">
                <a16:creationId xmlns:a16="http://schemas.microsoft.com/office/drawing/2014/main" id="{10108B6D-D708-4E99-16CD-C090DC8C2834}"/>
              </a:ext>
            </a:extLst>
          </p:cNvPr>
          <p:cNvSpPr txBox="1">
            <a:spLocks noGrp="1"/>
          </p:cNvSpPr>
          <p:nvPr>
            <p:ph type="body" idx="4"/>
          </p:nvPr>
        </p:nvSpPr>
        <p:spPr>
          <a:xfrm>
            <a:off x="11835684" y="6967470"/>
            <a:ext cx="444595" cy="528034"/>
          </a:xfrm>
          <a:prstGeom prst="rect">
            <a:avLst/>
          </a:prstGeom>
          <a:noFill/>
          <a:ln>
            <a:noFill/>
          </a:ln>
        </p:spPr>
        <p:txBody>
          <a:bodyPr spcFirstLastPara="1" wrap="square" lIns="91425" tIns="45700" rIns="91425" bIns="45700" anchor="t" anchorCtr="0">
            <a:normAutofit/>
          </a:bodyPr>
          <a:lstStyle/>
          <a:p>
            <a:pPr marL="0" indent="0" algn="ctr">
              <a:buSzPct val="100000"/>
            </a:pPr>
            <a:endParaRPr lang="en-US" sz="1400" u="sng" dirty="0"/>
          </a:p>
        </p:txBody>
      </p:sp>
      <p:pic>
        <p:nvPicPr>
          <p:cNvPr id="5" name="Picture 4" descr="A close-up of a manual&#10;&#10;AI-generated content may be incorrect.">
            <a:extLst>
              <a:ext uri="{FF2B5EF4-FFF2-40B4-BE49-F238E27FC236}">
                <a16:creationId xmlns:a16="http://schemas.microsoft.com/office/drawing/2014/main" id="{56E1F8E7-5C4C-1FF2-7719-DFFBC2BB813E}"/>
              </a:ext>
            </a:extLst>
          </p:cNvPr>
          <p:cNvPicPr>
            <a:picLocks noChangeAspect="1"/>
          </p:cNvPicPr>
          <p:nvPr/>
        </p:nvPicPr>
        <p:blipFill>
          <a:blip r:embed="rId3"/>
          <a:stretch>
            <a:fillRect/>
          </a:stretch>
        </p:blipFill>
        <p:spPr>
          <a:xfrm>
            <a:off x="2796209" y="2051954"/>
            <a:ext cx="3110689" cy="3980064"/>
          </a:xfrm>
          <a:prstGeom prst="rect">
            <a:avLst/>
          </a:prstGeom>
        </p:spPr>
      </p:pic>
      <p:pic>
        <p:nvPicPr>
          <p:cNvPr id="7" name="Picture 6" descr="A close-up of a document&#10;&#10;AI-generated content may be incorrect.">
            <a:extLst>
              <a:ext uri="{FF2B5EF4-FFF2-40B4-BE49-F238E27FC236}">
                <a16:creationId xmlns:a16="http://schemas.microsoft.com/office/drawing/2014/main" id="{9497850A-3B32-53B3-972E-7E289D1FFF93}"/>
              </a:ext>
            </a:extLst>
          </p:cNvPr>
          <p:cNvPicPr>
            <a:picLocks noChangeAspect="1"/>
          </p:cNvPicPr>
          <p:nvPr/>
        </p:nvPicPr>
        <p:blipFill>
          <a:blip r:embed="rId4"/>
          <a:stretch>
            <a:fillRect/>
          </a:stretch>
        </p:blipFill>
        <p:spPr>
          <a:xfrm>
            <a:off x="6334539" y="2057073"/>
            <a:ext cx="3110688" cy="3974945"/>
          </a:xfrm>
          <a:prstGeom prst="rect">
            <a:avLst/>
          </a:prstGeom>
        </p:spPr>
      </p:pic>
    </p:spTree>
    <p:extLst>
      <p:ext uri="{BB962C8B-B14F-4D97-AF65-F5344CB8AC3E}">
        <p14:creationId xmlns:p14="http://schemas.microsoft.com/office/powerpoint/2010/main" val="33909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1"/>
        <p:cNvGrpSpPr/>
        <p:nvPr/>
      </p:nvGrpSpPr>
      <p:grpSpPr>
        <a:xfrm>
          <a:off x="0" y="0"/>
          <a:ext cx="0" cy="0"/>
          <a:chOff x="0" y="0"/>
          <a:chExt cx="0" cy="0"/>
        </a:xfrm>
      </p:grpSpPr>
      <p:sp>
        <p:nvSpPr>
          <p:cNvPr id="572" name="Google Shape;572;p30"/>
          <p:cNvSpPr txBox="1"/>
          <p:nvPr/>
        </p:nvSpPr>
        <p:spPr>
          <a:xfrm>
            <a:off x="6730000" y="639097"/>
            <a:ext cx="4813072" cy="3686015"/>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chemeClr val="dk1"/>
              </a:buClr>
              <a:buSzPts val="5600"/>
              <a:buFont typeface="Lato Black"/>
              <a:buNone/>
            </a:pPr>
            <a:endParaRPr sz="5600" i="1">
              <a:solidFill>
                <a:srgbClr val="262626"/>
              </a:solidFill>
              <a:latin typeface="Calibri"/>
              <a:ea typeface="Calibri"/>
              <a:cs typeface="Calibri"/>
              <a:sym typeface="Calibri"/>
            </a:endParaRPr>
          </a:p>
          <a:p>
            <a:pPr marL="0" marR="0" lvl="0" indent="0" algn="l" rtl="0">
              <a:lnSpc>
                <a:spcPct val="85000"/>
              </a:lnSpc>
              <a:spcBef>
                <a:spcPts val="600"/>
              </a:spcBef>
              <a:spcAft>
                <a:spcPts val="0"/>
              </a:spcAft>
              <a:buClr>
                <a:srgbClr val="262626"/>
              </a:buClr>
              <a:buSzPts val="5600"/>
              <a:buFont typeface="Calibri"/>
              <a:buNone/>
            </a:pPr>
            <a:r>
              <a:rPr lang="en-US" sz="5600" i="1">
                <a:solidFill>
                  <a:srgbClr val="262626"/>
                </a:solidFill>
                <a:latin typeface="Calibri"/>
                <a:ea typeface="Calibri"/>
                <a:cs typeface="Calibri"/>
                <a:sym typeface="Calibri"/>
              </a:rPr>
              <a:t>COME SEE US AT OUR BOOTH </a:t>
            </a:r>
            <a:endParaRPr/>
          </a:p>
        </p:txBody>
      </p:sp>
      <p:sp>
        <p:nvSpPr>
          <p:cNvPr id="573" name="Google Shape;573;p30"/>
          <p:cNvSpPr txBox="1"/>
          <p:nvPr/>
        </p:nvSpPr>
        <p:spPr>
          <a:xfrm>
            <a:off x="6478859" y="5229922"/>
            <a:ext cx="55756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Watch for our article in April Professional Safety Journal</a:t>
            </a:r>
            <a:endParaRPr/>
          </a:p>
        </p:txBody>
      </p:sp>
      <p:sp>
        <p:nvSpPr>
          <p:cNvPr id="574" name="Google Shape;574;p30"/>
          <p:cNvSpPr txBox="1">
            <a:spLocks noGrp="1"/>
          </p:cNvSpPr>
          <p:nvPr>
            <p:ph type="title"/>
          </p:nvPr>
        </p:nvSpPr>
        <p:spPr>
          <a:xfrm>
            <a:off x="838200" y="292101"/>
            <a:ext cx="8361556"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i="0"/>
              <a:t>Questions?</a:t>
            </a:r>
            <a:endParaRPr/>
          </a:p>
        </p:txBody>
      </p:sp>
      <p:sp>
        <p:nvSpPr>
          <p:cNvPr id="575" name="Google Shape;575;p30"/>
          <p:cNvSpPr txBox="1">
            <a:spLocks noGrp="1"/>
          </p:cNvSpPr>
          <p:nvPr>
            <p:ph type="body" idx="1"/>
          </p:nvPr>
        </p:nvSpPr>
        <p:spPr>
          <a:xfrm>
            <a:off x="565638" y="1856643"/>
            <a:ext cx="5181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r>
              <a:rPr lang="en-US" dirty="0"/>
              <a:t>Rework examples available on our website </a:t>
            </a:r>
            <a:endParaRPr dirty="0"/>
          </a:p>
        </p:txBody>
      </p:sp>
      <p:pic>
        <p:nvPicPr>
          <p:cNvPr id="576" name="Google Shape;576;p30" descr="Wood human figure"/>
          <p:cNvPicPr preferRelativeResize="0">
            <a:picLocks noGrp="1"/>
          </p:cNvPicPr>
          <p:nvPr>
            <p:ph type="pic" idx="2"/>
          </p:nvPr>
        </p:nvPicPr>
        <p:blipFill rotWithShape="1">
          <a:blip r:embed="rId3">
            <a:alphaModFix/>
          </a:blip>
          <a:srcRect l="7234" r="7234"/>
          <a:stretch/>
        </p:blipFill>
        <p:spPr>
          <a:xfrm>
            <a:off x="6216650" y="1831975"/>
            <a:ext cx="5616575" cy="43767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0AA49EA2-EB43-077B-C992-0F3192F0863B}"/>
            </a:ext>
          </a:extLst>
        </p:cNvPr>
        <p:cNvGrpSpPr/>
        <p:nvPr/>
      </p:nvGrpSpPr>
      <p:grpSpPr>
        <a:xfrm>
          <a:off x="0" y="0"/>
          <a:ext cx="0" cy="0"/>
          <a:chOff x="0" y="0"/>
          <a:chExt cx="0" cy="0"/>
        </a:xfrm>
      </p:grpSpPr>
      <p:sp>
        <p:nvSpPr>
          <p:cNvPr id="365" name="Google Shape;365;p5">
            <a:extLst>
              <a:ext uri="{FF2B5EF4-FFF2-40B4-BE49-F238E27FC236}">
                <a16:creationId xmlns:a16="http://schemas.microsoft.com/office/drawing/2014/main" id="{DD94DDEC-02AE-BFA0-0F3C-4C0A0B28D6C2}"/>
              </a:ext>
            </a:extLst>
          </p:cNvPr>
          <p:cNvSpPr txBox="1">
            <a:spLocks noGrp="1"/>
          </p:cNvSpPr>
          <p:nvPr>
            <p:ph type="title"/>
          </p:nvPr>
        </p:nvSpPr>
        <p:spPr>
          <a:xfrm>
            <a:off x="838200" y="292101"/>
            <a:ext cx="8339254"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i="0"/>
              <a:t>Loss Prevention</a:t>
            </a:r>
            <a:endParaRPr/>
          </a:p>
        </p:txBody>
      </p:sp>
      <p:sp>
        <p:nvSpPr>
          <p:cNvPr id="366" name="Google Shape;366;p5">
            <a:extLst>
              <a:ext uri="{FF2B5EF4-FFF2-40B4-BE49-F238E27FC236}">
                <a16:creationId xmlns:a16="http://schemas.microsoft.com/office/drawing/2014/main" id="{0F8704F2-1AE6-84AF-7A42-499DF765B428}"/>
              </a:ext>
            </a:extLst>
          </p:cNvPr>
          <p:cNvSpPr txBox="1">
            <a:spLocks noGrp="1"/>
          </p:cNvSpPr>
          <p:nvPr>
            <p:ph type="body" idx="1"/>
          </p:nvPr>
        </p:nvSpPr>
        <p:spPr>
          <a:xfrm>
            <a:off x="1088845"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300"/>
              <a:buNone/>
            </a:pPr>
            <a:r>
              <a:rPr lang="en-US" sz="2300" dirty="0"/>
              <a:t>Employee Safety</a:t>
            </a:r>
            <a:endParaRPr dirty="0"/>
          </a:p>
          <a:p>
            <a:pPr marL="0" lvl="0" indent="0" algn="l" rtl="0">
              <a:lnSpc>
                <a:spcPct val="90000"/>
              </a:lnSpc>
              <a:spcBef>
                <a:spcPts val="1000"/>
              </a:spcBef>
              <a:spcAft>
                <a:spcPts val="0"/>
              </a:spcAft>
              <a:buClr>
                <a:schemeClr val="lt1"/>
              </a:buClr>
              <a:buSzPts val="2300"/>
              <a:buNone/>
            </a:pPr>
            <a:r>
              <a:rPr lang="en-US" sz="2300" dirty="0"/>
              <a:t>Fleet Management</a:t>
            </a:r>
            <a:endParaRPr dirty="0"/>
          </a:p>
          <a:p>
            <a:pPr marL="0" lvl="0" indent="0" algn="l" rtl="0">
              <a:lnSpc>
                <a:spcPct val="90000"/>
              </a:lnSpc>
              <a:spcBef>
                <a:spcPts val="1000"/>
              </a:spcBef>
              <a:spcAft>
                <a:spcPts val="0"/>
              </a:spcAft>
              <a:buClr>
                <a:schemeClr val="lt1"/>
              </a:buClr>
              <a:buSzPts val="2300"/>
              <a:buNone/>
            </a:pPr>
            <a:r>
              <a:rPr lang="en-US" sz="2300" dirty="0"/>
              <a:t>Public Protection</a:t>
            </a:r>
            <a:endParaRPr dirty="0"/>
          </a:p>
          <a:p>
            <a:pPr marL="0" lvl="0" indent="0" algn="l" rtl="0">
              <a:lnSpc>
                <a:spcPct val="90000"/>
              </a:lnSpc>
              <a:spcBef>
                <a:spcPts val="1000"/>
              </a:spcBef>
              <a:spcAft>
                <a:spcPts val="0"/>
              </a:spcAft>
              <a:buClr>
                <a:schemeClr val="lt1"/>
              </a:buClr>
              <a:buSzPts val="2300"/>
              <a:buNone/>
            </a:pPr>
            <a:r>
              <a:rPr lang="en-US" sz="2300" dirty="0"/>
              <a:t>Building Protection</a:t>
            </a:r>
            <a:endParaRPr dirty="0"/>
          </a:p>
          <a:p>
            <a:pPr marL="0" lvl="0" indent="0" algn="l" rtl="0">
              <a:lnSpc>
                <a:spcPct val="90000"/>
              </a:lnSpc>
              <a:spcBef>
                <a:spcPts val="1000"/>
              </a:spcBef>
              <a:spcAft>
                <a:spcPts val="0"/>
              </a:spcAft>
              <a:buClr>
                <a:schemeClr val="lt1"/>
              </a:buClr>
              <a:buSzPts val="2300"/>
              <a:buNone/>
            </a:pPr>
            <a:r>
              <a:rPr lang="en-US" sz="2300" dirty="0"/>
              <a:t>Contents</a:t>
            </a:r>
            <a:endParaRPr dirty="0"/>
          </a:p>
          <a:p>
            <a:pPr marL="0" lvl="0" indent="0" algn="l" rtl="0">
              <a:lnSpc>
                <a:spcPct val="90000"/>
              </a:lnSpc>
              <a:spcBef>
                <a:spcPts val="1000"/>
              </a:spcBef>
              <a:spcAft>
                <a:spcPts val="0"/>
              </a:spcAft>
              <a:buClr>
                <a:schemeClr val="lt1"/>
              </a:buClr>
              <a:buSzPts val="2300"/>
              <a:buNone/>
            </a:pPr>
            <a:r>
              <a:rPr lang="en-US" sz="2300" dirty="0"/>
              <a:t>Wrongful Dismissal, Harassment, etc.</a:t>
            </a:r>
            <a:endParaRPr dirty="0"/>
          </a:p>
          <a:p>
            <a:pPr marL="0" lvl="0" indent="0" algn="l" rtl="0">
              <a:lnSpc>
                <a:spcPct val="90000"/>
              </a:lnSpc>
              <a:spcBef>
                <a:spcPts val="1000"/>
              </a:spcBef>
              <a:spcAft>
                <a:spcPts val="0"/>
              </a:spcAft>
              <a:buClr>
                <a:schemeClr val="lt1"/>
              </a:buClr>
              <a:buSzPts val="2300"/>
              <a:buNone/>
            </a:pPr>
            <a:r>
              <a:rPr lang="en-US" sz="2300" dirty="0"/>
              <a:t>Business Interruption</a:t>
            </a:r>
            <a:endParaRPr dirty="0"/>
          </a:p>
          <a:p>
            <a:pPr marL="0" lvl="0" indent="0" algn="l" rtl="0">
              <a:lnSpc>
                <a:spcPct val="90000"/>
              </a:lnSpc>
              <a:spcBef>
                <a:spcPts val="1000"/>
              </a:spcBef>
              <a:spcAft>
                <a:spcPts val="0"/>
              </a:spcAft>
              <a:buClr>
                <a:schemeClr val="lt1"/>
              </a:buClr>
              <a:buSzPts val="2300"/>
              <a:buNone/>
            </a:pPr>
            <a:r>
              <a:rPr lang="en-US" sz="2300" dirty="0"/>
              <a:t>Inland Marine</a:t>
            </a:r>
            <a:endParaRPr dirty="0"/>
          </a:p>
          <a:p>
            <a:pPr marL="0" lvl="0" indent="0" algn="l" rtl="0">
              <a:lnSpc>
                <a:spcPct val="90000"/>
              </a:lnSpc>
              <a:spcBef>
                <a:spcPts val="1000"/>
              </a:spcBef>
              <a:spcAft>
                <a:spcPts val="0"/>
              </a:spcAft>
              <a:buClr>
                <a:schemeClr val="lt1"/>
              </a:buClr>
              <a:buSzPts val="2300"/>
              <a:buNone/>
            </a:pPr>
            <a:r>
              <a:rPr lang="en-US" sz="2300" dirty="0"/>
              <a:t>Quality Control *Today’s emphasis</a:t>
            </a:r>
            <a:endParaRPr dirty="0"/>
          </a:p>
          <a:p>
            <a:pPr marL="0" lvl="0" indent="0" algn="l" rtl="0">
              <a:lnSpc>
                <a:spcPct val="90000"/>
              </a:lnSpc>
              <a:spcBef>
                <a:spcPts val="1000"/>
              </a:spcBef>
              <a:spcAft>
                <a:spcPts val="0"/>
              </a:spcAft>
              <a:buClr>
                <a:schemeClr val="lt1"/>
              </a:buClr>
              <a:buSzPts val="2300"/>
              <a:buNone/>
            </a:pPr>
            <a:endParaRPr sz="2300" dirty="0"/>
          </a:p>
        </p:txBody>
      </p:sp>
      <p:pic>
        <p:nvPicPr>
          <p:cNvPr id="367" name="Google Shape;367;p5" descr="Two hands protecting a couple of people&#10;&#10;AI-generated content may be incorrect.">
            <a:extLst>
              <a:ext uri="{FF2B5EF4-FFF2-40B4-BE49-F238E27FC236}">
                <a16:creationId xmlns:a16="http://schemas.microsoft.com/office/drawing/2014/main" id="{15E4C761-5271-AC1F-FC9C-23CF8405F958}"/>
              </a:ext>
            </a:extLst>
          </p:cNvPr>
          <p:cNvPicPr preferRelativeResize="0"/>
          <p:nvPr/>
        </p:nvPicPr>
        <p:blipFill rotWithShape="1">
          <a:blip r:embed="rId3">
            <a:alphaModFix/>
          </a:blip>
          <a:srcRect/>
          <a:stretch/>
        </p:blipFill>
        <p:spPr>
          <a:xfrm>
            <a:off x="6392008" y="2660554"/>
            <a:ext cx="5181600" cy="2681480"/>
          </a:xfrm>
          <a:prstGeom prst="rect">
            <a:avLst/>
          </a:prstGeom>
          <a:noFill/>
          <a:ln>
            <a:noFill/>
          </a:ln>
        </p:spPr>
      </p:pic>
    </p:spTree>
    <p:extLst>
      <p:ext uri="{BB962C8B-B14F-4D97-AF65-F5344CB8AC3E}">
        <p14:creationId xmlns:p14="http://schemas.microsoft.com/office/powerpoint/2010/main" val="12524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
          <p:cNvSpPr txBox="1">
            <a:spLocks noGrp="1"/>
          </p:cNvSpPr>
          <p:nvPr>
            <p:ph type="title"/>
          </p:nvPr>
        </p:nvSpPr>
        <p:spPr>
          <a:xfrm>
            <a:off x="838200" y="292101"/>
            <a:ext cx="8339254"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i="0" dirty="0"/>
              <a:t>Why Are We Here this AM</a:t>
            </a:r>
            <a:endParaRPr dirty="0"/>
          </a:p>
        </p:txBody>
      </p:sp>
      <p:sp>
        <p:nvSpPr>
          <p:cNvPr id="366" name="Google Shape;366;p5"/>
          <p:cNvSpPr txBox="1">
            <a:spLocks noGrp="1"/>
          </p:cNvSpPr>
          <p:nvPr>
            <p:ph type="body" idx="1"/>
          </p:nvPr>
        </p:nvSpPr>
        <p:spPr>
          <a:xfrm>
            <a:off x="618393" y="1825625"/>
            <a:ext cx="5181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1000"/>
              </a:spcBef>
              <a:spcAft>
                <a:spcPts val="0"/>
              </a:spcAft>
              <a:buClr>
                <a:schemeClr val="lt1"/>
              </a:buClr>
              <a:buSzPts val="2300"/>
              <a:buFont typeface="Arial" panose="020B0604020202020204" pitchFamily="34" charset="0"/>
              <a:buChar char="•"/>
            </a:pPr>
            <a:r>
              <a:rPr lang="en-US" sz="2300" dirty="0"/>
              <a:t>Costs of Re-Work</a:t>
            </a:r>
          </a:p>
          <a:p>
            <a:pPr marL="342900" lvl="0" indent="-342900" algn="l" rtl="0">
              <a:lnSpc>
                <a:spcPct val="90000"/>
              </a:lnSpc>
              <a:spcBef>
                <a:spcPts val="1000"/>
              </a:spcBef>
              <a:spcAft>
                <a:spcPts val="0"/>
              </a:spcAft>
              <a:buClr>
                <a:schemeClr val="lt1"/>
              </a:buClr>
              <a:buSzPts val="2300"/>
              <a:buFont typeface="Arial" panose="020B0604020202020204" pitchFamily="34" charset="0"/>
              <a:buChar char="•"/>
            </a:pPr>
            <a:r>
              <a:rPr lang="en-US" sz="2300" dirty="0"/>
              <a:t>Parallels Safety and Quality</a:t>
            </a:r>
          </a:p>
          <a:p>
            <a:pPr marL="342900" lvl="0" indent="-342900" algn="l" rtl="0">
              <a:lnSpc>
                <a:spcPct val="90000"/>
              </a:lnSpc>
              <a:spcBef>
                <a:spcPts val="1000"/>
              </a:spcBef>
              <a:spcAft>
                <a:spcPts val="0"/>
              </a:spcAft>
              <a:buClr>
                <a:schemeClr val="lt1"/>
              </a:buClr>
              <a:buSzPts val="2300"/>
              <a:buFont typeface="Arial" panose="020B0604020202020204" pitchFamily="34" charset="0"/>
              <a:buChar char="•"/>
            </a:pPr>
            <a:r>
              <a:rPr lang="en-US" sz="2300" dirty="0"/>
              <a:t>A little reference CII and AIA</a:t>
            </a:r>
          </a:p>
          <a:p>
            <a:pPr marL="342900" lvl="0" indent="-342900" algn="l" rtl="0">
              <a:lnSpc>
                <a:spcPct val="90000"/>
              </a:lnSpc>
              <a:spcBef>
                <a:spcPts val="1000"/>
              </a:spcBef>
              <a:spcAft>
                <a:spcPts val="0"/>
              </a:spcAft>
              <a:buClr>
                <a:schemeClr val="lt1"/>
              </a:buClr>
              <a:buSzPts val="2300"/>
              <a:buFont typeface="Arial" panose="020B0604020202020204" pitchFamily="34" charset="0"/>
              <a:buChar char="•"/>
            </a:pPr>
            <a:r>
              <a:rPr lang="en-US" sz="2300" dirty="0"/>
              <a:t>Worksheet to Identify Losses</a:t>
            </a:r>
          </a:p>
          <a:p>
            <a:pPr marL="342900" lvl="0" indent="-342900" algn="l" rtl="0">
              <a:lnSpc>
                <a:spcPct val="90000"/>
              </a:lnSpc>
              <a:spcBef>
                <a:spcPts val="1000"/>
              </a:spcBef>
              <a:spcAft>
                <a:spcPts val="0"/>
              </a:spcAft>
              <a:buClr>
                <a:schemeClr val="lt1"/>
              </a:buClr>
              <a:buSzPts val="2300"/>
              <a:buFont typeface="Arial" panose="020B0604020202020204" pitchFamily="34" charset="0"/>
              <a:buChar char="•"/>
            </a:pPr>
            <a:r>
              <a:rPr lang="en-US" sz="2300" dirty="0"/>
              <a:t>Recommendation to reduce $$$</a:t>
            </a:r>
          </a:p>
          <a:p>
            <a:pPr marL="342900" lvl="0" indent="-342900" algn="l" rtl="0">
              <a:lnSpc>
                <a:spcPct val="90000"/>
              </a:lnSpc>
              <a:spcBef>
                <a:spcPts val="1000"/>
              </a:spcBef>
              <a:spcAft>
                <a:spcPts val="0"/>
              </a:spcAft>
              <a:buClr>
                <a:schemeClr val="lt1"/>
              </a:buClr>
              <a:buSzPts val="2300"/>
              <a:buFont typeface="Arial" panose="020B0604020202020204" pitchFamily="34" charset="0"/>
              <a:buChar char="•"/>
            </a:pPr>
            <a:r>
              <a:rPr lang="en-US" sz="2300" dirty="0"/>
              <a:t>Maybe a Marketing Opportunity for you</a:t>
            </a:r>
            <a:endParaRPr sz="2300" dirty="0"/>
          </a:p>
        </p:txBody>
      </p:sp>
      <p:pic>
        <p:nvPicPr>
          <p:cNvPr id="1026" name="Picture 2" descr="Return to the home page (header)">
            <a:extLst>
              <a:ext uri="{FF2B5EF4-FFF2-40B4-BE49-F238E27FC236}">
                <a16:creationId xmlns:a16="http://schemas.microsoft.com/office/drawing/2014/main" id="{46DB2993-6841-E60E-4E30-D6AEE4CA0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099" y="2129368"/>
            <a:ext cx="4825996" cy="12064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IA Contract Document">
            <a:extLst>
              <a:ext uri="{FF2B5EF4-FFF2-40B4-BE49-F238E27FC236}">
                <a16:creationId xmlns:a16="http://schemas.microsoft.com/office/drawing/2014/main" id="{E83C0E59-B0A1-BC67-3C3C-96663879B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099" y="3379259"/>
            <a:ext cx="4825996" cy="20563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17498E-5F33-1365-A1BD-8150F446CCED}"/>
              </a:ext>
            </a:extLst>
          </p:cNvPr>
          <p:cNvSpPr/>
          <p:nvPr/>
        </p:nvSpPr>
        <p:spPr>
          <a:xfrm>
            <a:off x="7109791" y="4996070"/>
            <a:ext cx="4876800" cy="17227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rmi logo">
            <a:extLst>
              <a:ext uri="{FF2B5EF4-FFF2-40B4-BE49-F238E27FC236}">
                <a16:creationId xmlns:a16="http://schemas.microsoft.com/office/drawing/2014/main" id="{8C94236C-5904-4437-90F5-CFF2447EA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1080" y="5091864"/>
            <a:ext cx="4254221" cy="1531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0"/>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Autofit/>
          </a:bodyPr>
          <a:lstStyle/>
          <a:p>
            <a:pPr algn="ctr">
              <a:buSzPts val="4400"/>
            </a:pPr>
            <a:r>
              <a:rPr lang="en-US" sz="3200" u="sng" dirty="0"/>
              <a:t>Parallels Safety and Quality</a:t>
            </a:r>
            <a:br>
              <a:rPr lang="en-US" sz="3200" u="sng" dirty="0"/>
            </a:br>
            <a:br>
              <a:rPr lang="en-US" sz="3200" i="0" u="sng" dirty="0"/>
            </a:br>
            <a:r>
              <a:rPr lang="en-US" sz="3200" i="0" u="sng" dirty="0"/>
              <a:t>Program Components</a:t>
            </a:r>
            <a:endParaRPr sz="3200" u="sng" dirty="0"/>
          </a:p>
        </p:txBody>
      </p:sp>
      <p:sp>
        <p:nvSpPr>
          <p:cNvPr id="499" name="Google Shape;499;p20"/>
          <p:cNvSpPr txBox="1">
            <a:spLocks noGrp="1"/>
          </p:cNvSpPr>
          <p:nvPr>
            <p:ph type="body" idx="1"/>
          </p:nvPr>
        </p:nvSpPr>
        <p:spPr>
          <a:xfrm>
            <a:off x="1262269" y="1949726"/>
            <a:ext cx="4882376" cy="73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Safety</a:t>
            </a:r>
            <a:endParaRPr dirty="0"/>
          </a:p>
        </p:txBody>
      </p:sp>
      <p:sp>
        <p:nvSpPr>
          <p:cNvPr id="500" name="Google Shape;500;p20"/>
          <p:cNvSpPr txBox="1">
            <a:spLocks noGrp="1"/>
          </p:cNvSpPr>
          <p:nvPr>
            <p:ph type="body" idx="2"/>
          </p:nvPr>
        </p:nvSpPr>
        <p:spPr>
          <a:xfrm>
            <a:off x="1262269" y="2714763"/>
            <a:ext cx="4882376" cy="3992563"/>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lt1"/>
              </a:buClr>
              <a:buSzPct val="100000"/>
              <a:buNone/>
            </a:pPr>
            <a:r>
              <a:rPr lang="en-US" dirty="0"/>
              <a:t>Leadership Engagement</a:t>
            </a:r>
            <a:endParaRPr dirty="0"/>
          </a:p>
          <a:p>
            <a:pPr marL="0" lvl="0" indent="0" algn="l" rtl="0">
              <a:lnSpc>
                <a:spcPct val="90000"/>
              </a:lnSpc>
              <a:spcBef>
                <a:spcPts val="1000"/>
              </a:spcBef>
              <a:spcAft>
                <a:spcPts val="0"/>
              </a:spcAft>
              <a:buClr>
                <a:schemeClr val="lt1"/>
              </a:buClr>
              <a:buSzPct val="100000"/>
              <a:buNone/>
            </a:pPr>
            <a:r>
              <a:rPr lang="en-US" dirty="0"/>
              <a:t>Contractual Requirements</a:t>
            </a:r>
            <a:endParaRPr dirty="0"/>
          </a:p>
          <a:p>
            <a:pPr marL="0" lvl="0" indent="0" algn="l" rtl="0">
              <a:lnSpc>
                <a:spcPct val="90000"/>
              </a:lnSpc>
              <a:spcBef>
                <a:spcPts val="1000"/>
              </a:spcBef>
              <a:spcAft>
                <a:spcPts val="0"/>
              </a:spcAft>
              <a:buClr>
                <a:schemeClr val="lt1"/>
              </a:buClr>
              <a:buSzPct val="100000"/>
              <a:buNone/>
            </a:pPr>
            <a:r>
              <a:rPr lang="en-US" dirty="0"/>
              <a:t>Pre-Construction Meetings</a:t>
            </a:r>
            <a:endParaRPr dirty="0"/>
          </a:p>
          <a:p>
            <a:pPr marL="0" lvl="0" indent="0" algn="l" rtl="0">
              <a:lnSpc>
                <a:spcPct val="90000"/>
              </a:lnSpc>
              <a:spcBef>
                <a:spcPts val="1000"/>
              </a:spcBef>
              <a:spcAft>
                <a:spcPts val="0"/>
              </a:spcAft>
              <a:buClr>
                <a:schemeClr val="lt1"/>
              </a:buClr>
              <a:buSzPct val="100000"/>
              <a:buNone/>
            </a:pPr>
            <a:r>
              <a:rPr lang="en-US" dirty="0"/>
              <a:t>Inspection Processes</a:t>
            </a:r>
            <a:endParaRPr dirty="0"/>
          </a:p>
          <a:p>
            <a:pPr marL="0" lvl="0" indent="0" algn="l" rtl="0">
              <a:lnSpc>
                <a:spcPct val="90000"/>
              </a:lnSpc>
              <a:spcBef>
                <a:spcPts val="1000"/>
              </a:spcBef>
              <a:spcAft>
                <a:spcPts val="0"/>
              </a:spcAft>
              <a:buClr>
                <a:schemeClr val="lt1"/>
              </a:buClr>
              <a:buSzPct val="100000"/>
              <a:buNone/>
            </a:pPr>
            <a:r>
              <a:rPr lang="en-US" dirty="0"/>
              <a:t>Orientations</a:t>
            </a:r>
            <a:endParaRPr dirty="0"/>
          </a:p>
          <a:p>
            <a:pPr marL="0" lvl="0" indent="0" algn="l" rtl="0">
              <a:lnSpc>
                <a:spcPct val="90000"/>
              </a:lnSpc>
              <a:spcBef>
                <a:spcPts val="1000"/>
              </a:spcBef>
              <a:spcAft>
                <a:spcPts val="0"/>
              </a:spcAft>
              <a:buClr>
                <a:schemeClr val="lt1"/>
              </a:buClr>
              <a:buSzPct val="100000"/>
              <a:buNone/>
            </a:pPr>
            <a:r>
              <a:rPr lang="en-US" dirty="0"/>
              <a:t>JHA/PTP/A3 processes</a:t>
            </a:r>
            <a:endParaRPr dirty="0"/>
          </a:p>
          <a:p>
            <a:pPr marL="0" lvl="0" indent="0" algn="l" rtl="0">
              <a:lnSpc>
                <a:spcPct val="90000"/>
              </a:lnSpc>
              <a:spcBef>
                <a:spcPts val="1000"/>
              </a:spcBef>
              <a:spcAft>
                <a:spcPts val="0"/>
              </a:spcAft>
              <a:buClr>
                <a:schemeClr val="lt1"/>
              </a:buClr>
              <a:buSzPct val="100000"/>
              <a:buNone/>
            </a:pPr>
            <a:r>
              <a:rPr lang="en-US" dirty="0"/>
              <a:t>Task Specific Training (i.e. fall protection, confined space)</a:t>
            </a:r>
            <a:endParaRPr dirty="0"/>
          </a:p>
          <a:p>
            <a:pPr marL="0" lvl="0" indent="0" algn="l" rtl="0">
              <a:lnSpc>
                <a:spcPct val="90000"/>
              </a:lnSpc>
              <a:spcBef>
                <a:spcPts val="1000"/>
              </a:spcBef>
              <a:spcAft>
                <a:spcPts val="0"/>
              </a:spcAft>
              <a:buClr>
                <a:schemeClr val="lt1"/>
              </a:buClr>
              <a:buSzPct val="100000"/>
              <a:buNone/>
            </a:pPr>
            <a:r>
              <a:rPr lang="en-US" dirty="0"/>
              <a:t>Weekly Safety Meetings/ Toolbox Talks</a:t>
            </a:r>
            <a:endParaRPr dirty="0"/>
          </a:p>
          <a:p>
            <a:pPr marL="0" lvl="0" indent="0" algn="l" rtl="0">
              <a:lnSpc>
                <a:spcPct val="90000"/>
              </a:lnSpc>
              <a:spcBef>
                <a:spcPts val="1000"/>
              </a:spcBef>
              <a:spcAft>
                <a:spcPts val="0"/>
              </a:spcAft>
              <a:buClr>
                <a:schemeClr val="lt1"/>
              </a:buClr>
              <a:buSzPct val="100000"/>
              <a:buNone/>
            </a:pPr>
            <a:r>
              <a:rPr lang="en-US" dirty="0"/>
              <a:t>After Action Reviews/Lessons Learned</a:t>
            </a:r>
            <a:endParaRPr dirty="0"/>
          </a:p>
          <a:p>
            <a:pPr marL="0" lvl="0" indent="0" algn="l" rtl="0">
              <a:lnSpc>
                <a:spcPct val="90000"/>
              </a:lnSpc>
              <a:spcBef>
                <a:spcPts val="1000"/>
              </a:spcBef>
              <a:spcAft>
                <a:spcPts val="0"/>
              </a:spcAft>
              <a:buClr>
                <a:schemeClr val="lt1"/>
              </a:buClr>
              <a:buSzPct val="100000"/>
              <a:buNone/>
            </a:pPr>
            <a:r>
              <a:rPr lang="en-US" dirty="0"/>
              <a:t>Drug and Alcohol Testing</a:t>
            </a:r>
            <a:endParaRPr dirty="0"/>
          </a:p>
        </p:txBody>
      </p:sp>
      <p:sp>
        <p:nvSpPr>
          <p:cNvPr id="501" name="Google Shape;501;p20"/>
          <p:cNvSpPr txBox="1">
            <a:spLocks noGrp="1"/>
          </p:cNvSpPr>
          <p:nvPr>
            <p:ph type="body" idx="3"/>
          </p:nvPr>
        </p:nvSpPr>
        <p:spPr>
          <a:xfrm>
            <a:off x="7039086" y="1962150"/>
            <a:ext cx="4765288" cy="736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Quality</a:t>
            </a:r>
            <a:endParaRPr dirty="0"/>
          </a:p>
        </p:txBody>
      </p:sp>
      <p:sp>
        <p:nvSpPr>
          <p:cNvPr id="502" name="Google Shape;502;p20"/>
          <p:cNvSpPr txBox="1">
            <a:spLocks noGrp="1"/>
          </p:cNvSpPr>
          <p:nvPr>
            <p:ph type="body" idx="4"/>
          </p:nvPr>
        </p:nvSpPr>
        <p:spPr>
          <a:xfrm>
            <a:off x="7126316" y="2766702"/>
            <a:ext cx="4882376" cy="3725863"/>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lt1"/>
              </a:buClr>
              <a:buSzPct val="100000"/>
              <a:buNone/>
            </a:pPr>
            <a:r>
              <a:rPr lang="en-US"/>
              <a:t>Leadership Engagement</a:t>
            </a:r>
            <a:endParaRPr/>
          </a:p>
          <a:p>
            <a:pPr marL="0" lvl="0" indent="0" algn="l" rtl="0">
              <a:lnSpc>
                <a:spcPct val="90000"/>
              </a:lnSpc>
              <a:spcBef>
                <a:spcPts val="1000"/>
              </a:spcBef>
              <a:spcAft>
                <a:spcPts val="0"/>
              </a:spcAft>
              <a:buClr>
                <a:schemeClr val="lt1"/>
              </a:buClr>
              <a:buSzPct val="100000"/>
              <a:buNone/>
            </a:pPr>
            <a:r>
              <a:rPr lang="en-US"/>
              <a:t>Contractual Requirements</a:t>
            </a:r>
            <a:endParaRPr/>
          </a:p>
          <a:p>
            <a:pPr marL="0" lvl="0" indent="0" algn="l" rtl="0">
              <a:lnSpc>
                <a:spcPct val="90000"/>
              </a:lnSpc>
              <a:spcBef>
                <a:spcPts val="1000"/>
              </a:spcBef>
              <a:spcAft>
                <a:spcPts val="0"/>
              </a:spcAft>
              <a:buClr>
                <a:schemeClr val="lt1"/>
              </a:buClr>
              <a:buSzPct val="100000"/>
              <a:buNone/>
            </a:pPr>
            <a:r>
              <a:rPr lang="en-US"/>
              <a:t>Pre-Construction Meetings</a:t>
            </a:r>
            <a:endParaRPr/>
          </a:p>
          <a:p>
            <a:pPr marL="0" lvl="0" indent="0" algn="l" rtl="0">
              <a:lnSpc>
                <a:spcPct val="90000"/>
              </a:lnSpc>
              <a:spcBef>
                <a:spcPts val="1000"/>
              </a:spcBef>
              <a:spcAft>
                <a:spcPts val="0"/>
              </a:spcAft>
              <a:buClr>
                <a:schemeClr val="lt1"/>
              </a:buClr>
              <a:buSzPct val="100000"/>
              <a:buNone/>
            </a:pPr>
            <a:r>
              <a:rPr lang="en-US"/>
              <a:t>Inspection Processes</a:t>
            </a:r>
            <a:endParaRPr/>
          </a:p>
          <a:p>
            <a:pPr marL="0" lvl="0" indent="0" algn="l" rtl="0">
              <a:lnSpc>
                <a:spcPct val="90000"/>
              </a:lnSpc>
              <a:spcBef>
                <a:spcPts val="1000"/>
              </a:spcBef>
              <a:spcAft>
                <a:spcPts val="0"/>
              </a:spcAft>
              <a:buClr>
                <a:schemeClr val="lt1"/>
              </a:buClr>
              <a:buSzPct val="100000"/>
              <a:buNone/>
            </a:pPr>
            <a:r>
              <a:rPr lang="en-US"/>
              <a:t>Orientations</a:t>
            </a:r>
            <a:endParaRPr/>
          </a:p>
          <a:p>
            <a:pPr marL="0" lvl="0" indent="0" algn="l" rtl="0">
              <a:lnSpc>
                <a:spcPct val="90000"/>
              </a:lnSpc>
              <a:spcBef>
                <a:spcPts val="1000"/>
              </a:spcBef>
              <a:spcAft>
                <a:spcPts val="0"/>
              </a:spcAft>
              <a:buClr>
                <a:schemeClr val="lt1"/>
              </a:buClr>
              <a:buSzPct val="100000"/>
              <a:buNone/>
            </a:pPr>
            <a:r>
              <a:rPr lang="en-US"/>
              <a:t>JHA/PTP/A3 processes</a:t>
            </a:r>
            <a:endParaRPr/>
          </a:p>
          <a:p>
            <a:pPr marL="0" lvl="0" indent="0" algn="l" rtl="0">
              <a:lnSpc>
                <a:spcPct val="90000"/>
              </a:lnSpc>
              <a:spcBef>
                <a:spcPts val="1000"/>
              </a:spcBef>
              <a:spcAft>
                <a:spcPts val="0"/>
              </a:spcAft>
              <a:buClr>
                <a:schemeClr val="lt1"/>
              </a:buClr>
              <a:buSzPct val="100000"/>
              <a:buNone/>
            </a:pPr>
            <a:r>
              <a:rPr lang="en-US"/>
              <a:t>Task Specific Training (i.e. fire caulking, mock-up testing)</a:t>
            </a:r>
            <a:endParaRPr/>
          </a:p>
          <a:p>
            <a:pPr marL="0" lvl="0" indent="0" algn="l" rtl="0">
              <a:lnSpc>
                <a:spcPct val="90000"/>
              </a:lnSpc>
              <a:spcBef>
                <a:spcPts val="1000"/>
              </a:spcBef>
              <a:spcAft>
                <a:spcPts val="0"/>
              </a:spcAft>
              <a:buClr>
                <a:schemeClr val="lt1"/>
              </a:buClr>
              <a:buSzPct val="100000"/>
              <a:buNone/>
            </a:pPr>
            <a:r>
              <a:rPr lang="en-US"/>
              <a:t>Weekly Quality Meetings/ Toolbox Talks</a:t>
            </a:r>
            <a:endParaRPr/>
          </a:p>
          <a:p>
            <a:pPr marL="0" lvl="0" indent="0" algn="l" rtl="0">
              <a:lnSpc>
                <a:spcPct val="90000"/>
              </a:lnSpc>
              <a:spcBef>
                <a:spcPts val="1000"/>
              </a:spcBef>
              <a:spcAft>
                <a:spcPts val="0"/>
              </a:spcAft>
              <a:buClr>
                <a:schemeClr val="lt1"/>
              </a:buClr>
              <a:buSzPct val="100000"/>
              <a:buNone/>
            </a:pPr>
            <a:r>
              <a:rPr lang="en-US"/>
              <a:t>Lessons Learned</a:t>
            </a:r>
            <a:endParaRPr/>
          </a:p>
          <a:p>
            <a:pPr marL="0" lvl="0" indent="0" algn="l" rtl="0">
              <a:lnSpc>
                <a:spcPct val="90000"/>
              </a:lnSpc>
              <a:spcBef>
                <a:spcPts val="1000"/>
              </a:spcBef>
              <a:spcAft>
                <a:spcPts val="0"/>
              </a:spcAft>
              <a:buClr>
                <a:schemeClr val="lt1"/>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3"/>
          <p:cNvSpPr txBox="1"/>
          <p:nvPr/>
        </p:nvSpPr>
        <p:spPr>
          <a:xfrm>
            <a:off x="838200" y="266060"/>
            <a:ext cx="10515600" cy="103880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Lato Black"/>
              <a:buNone/>
            </a:pPr>
            <a:endParaRPr sz="4400" b="1" i="1" u="sng" strike="noStrike" cap="none">
              <a:solidFill>
                <a:schemeClr val="dk1"/>
              </a:solidFill>
              <a:latin typeface="Lato Black"/>
              <a:ea typeface="Lato Black"/>
              <a:cs typeface="Lato Black"/>
              <a:sym typeface="Lato Black"/>
            </a:endParaRPr>
          </a:p>
        </p:txBody>
      </p:sp>
      <p:sp>
        <p:nvSpPr>
          <p:cNvPr id="442" name="Google Shape;442;p13"/>
          <p:cNvSpPr txBox="1">
            <a:spLocks noGrp="1"/>
          </p:cNvSpPr>
          <p:nvPr>
            <p:ph type="title"/>
          </p:nvPr>
        </p:nvSpPr>
        <p:spPr>
          <a:xfrm>
            <a:off x="838200" y="292101"/>
            <a:ext cx="8339254" cy="1206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3A3838"/>
              </a:buClr>
              <a:buSzPct val="100000"/>
              <a:buFont typeface="Arial"/>
              <a:buNone/>
            </a:pPr>
            <a:r>
              <a:rPr lang="en-US" b="1" i="0" dirty="0"/>
              <a:t>Parallels between Safety and Quality</a:t>
            </a:r>
            <a:endParaRPr i="0" dirty="0"/>
          </a:p>
        </p:txBody>
      </p:sp>
      <p:pic>
        <p:nvPicPr>
          <p:cNvPr id="443" name="Google Shape;443;p13"/>
          <p:cNvPicPr preferRelativeResize="0">
            <a:picLocks noGrp="1"/>
          </p:cNvPicPr>
          <p:nvPr>
            <p:ph type="body" idx="2"/>
          </p:nvPr>
        </p:nvPicPr>
        <p:blipFill rotWithShape="1">
          <a:blip r:embed="rId3">
            <a:alphaModFix/>
          </a:blip>
          <a:srcRect/>
          <a:stretch/>
        </p:blipFill>
        <p:spPr>
          <a:xfrm>
            <a:off x="6391275" y="2587317"/>
            <a:ext cx="5181600" cy="2827954"/>
          </a:xfrm>
          <a:prstGeom prst="rect">
            <a:avLst/>
          </a:prstGeom>
          <a:noFill/>
          <a:ln>
            <a:noFill/>
          </a:ln>
        </p:spPr>
      </p:pic>
      <p:pic>
        <p:nvPicPr>
          <p:cNvPr id="444" name="Google Shape;444;p13"/>
          <p:cNvPicPr preferRelativeResize="0">
            <a:picLocks noGrp="1"/>
          </p:cNvPicPr>
          <p:nvPr>
            <p:ph type="body" idx="1"/>
          </p:nvPr>
        </p:nvPicPr>
        <p:blipFill rotWithShape="1">
          <a:blip r:embed="rId4">
            <a:alphaModFix/>
          </a:blip>
          <a:srcRect/>
          <a:stretch/>
        </p:blipFill>
        <p:spPr>
          <a:xfrm>
            <a:off x="800100" y="2648744"/>
            <a:ext cx="4819650" cy="270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1"/>
          <p:cNvSpPr txBox="1">
            <a:spLocks noGrp="1"/>
          </p:cNvSpPr>
          <p:nvPr>
            <p:ph type="title"/>
          </p:nvPr>
        </p:nvSpPr>
        <p:spPr>
          <a:xfrm>
            <a:off x="838200" y="292101"/>
            <a:ext cx="8395010"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a:t>Cost of Re-work</a:t>
            </a:r>
            <a:endParaRPr/>
          </a:p>
        </p:txBody>
      </p:sp>
      <p:pic>
        <p:nvPicPr>
          <p:cNvPr id="419" name="Google Shape;419;p11"/>
          <p:cNvPicPr preferRelativeResize="0">
            <a:picLocks noGrp="1"/>
          </p:cNvPicPr>
          <p:nvPr>
            <p:ph type="body" idx="1"/>
          </p:nvPr>
        </p:nvPicPr>
        <p:blipFill rotWithShape="1">
          <a:blip r:embed="rId3">
            <a:alphaModFix/>
          </a:blip>
          <a:srcRect/>
          <a:stretch/>
        </p:blipFill>
        <p:spPr>
          <a:xfrm>
            <a:off x="7298267" y="3589336"/>
            <a:ext cx="4760648" cy="2976563"/>
          </a:xfrm>
          <a:prstGeom prst="rect">
            <a:avLst/>
          </a:prstGeom>
          <a:noFill/>
          <a:ln>
            <a:noFill/>
          </a:ln>
        </p:spPr>
      </p:pic>
      <p:sp>
        <p:nvSpPr>
          <p:cNvPr id="2" name="Google Shape;392;p8">
            <a:extLst>
              <a:ext uri="{FF2B5EF4-FFF2-40B4-BE49-F238E27FC236}">
                <a16:creationId xmlns:a16="http://schemas.microsoft.com/office/drawing/2014/main" id="{1D02E093-C6E6-2ABE-CB22-B97AD74DA0DB}"/>
              </a:ext>
            </a:extLst>
          </p:cNvPr>
          <p:cNvSpPr txBox="1">
            <a:spLocks/>
          </p:cNvSpPr>
          <p:nvPr/>
        </p:nvSpPr>
        <p:spPr>
          <a:xfrm>
            <a:off x="921589" y="1818493"/>
            <a:ext cx="6284648" cy="489373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b="0" dirty="0">
                <a:solidFill>
                  <a:schemeClr val="bg1"/>
                </a:solidFill>
                <a:latin typeface="Arimo" panose="020B0604020202020204" charset="0"/>
              </a:rPr>
              <a:t>“T</a:t>
            </a:r>
            <a:r>
              <a:rPr lang="en-US" sz="2800" b="0" i="0" dirty="0">
                <a:solidFill>
                  <a:schemeClr val="bg1"/>
                </a:solidFill>
                <a:effectLst/>
                <a:latin typeface="Arimo" panose="020B0604020202020204" charset="0"/>
              </a:rPr>
              <a:t>he unnecessary effort of redoing a process or activity that was incorrectly implemented in the first instance”</a:t>
            </a:r>
          </a:p>
          <a:p>
            <a:pPr marL="0" indent="0">
              <a:spcBef>
                <a:spcPts val="0"/>
              </a:spcBef>
            </a:pPr>
            <a:r>
              <a:rPr lang="en-US" sz="2800" u="sng" dirty="0">
                <a:solidFill>
                  <a:schemeClr val="bg1"/>
                </a:solidFill>
                <a:latin typeface="Arimo" panose="020B0604020202020204" charset="0"/>
              </a:rPr>
              <a:t>OR</a:t>
            </a:r>
          </a:p>
          <a:p>
            <a:pPr marL="0" indent="0">
              <a:spcBef>
                <a:spcPts val="0"/>
              </a:spcBef>
            </a:pPr>
            <a:r>
              <a:rPr lang="en-US" sz="2800" b="0" dirty="0">
                <a:solidFill>
                  <a:schemeClr val="bg1"/>
                </a:solidFill>
                <a:latin typeface="Arimo" panose="020B0604020202020204" charset="0"/>
              </a:rPr>
              <a:t>NOT BUILDING IT RIGHT THE FIRST TIME</a:t>
            </a:r>
          </a:p>
          <a:p>
            <a:pPr marL="0" indent="0">
              <a:spcBef>
                <a:spcPts val="0"/>
              </a:spcBef>
            </a:pPr>
            <a:r>
              <a:rPr lang="en-US" sz="2800" u="sng" dirty="0">
                <a:solidFill>
                  <a:schemeClr val="bg1"/>
                </a:solidFill>
              </a:rPr>
              <a:t>Research</a:t>
            </a:r>
          </a:p>
          <a:p>
            <a:pPr indent="-457200">
              <a:spcBef>
                <a:spcPts val="0"/>
              </a:spcBef>
              <a:buFont typeface="Arial" panose="020B0604020202020204" pitchFamily="34" charset="0"/>
              <a:buChar char="•"/>
            </a:pPr>
            <a:r>
              <a:rPr lang="en-US" sz="2800" dirty="0">
                <a:solidFill>
                  <a:schemeClr val="bg1"/>
                </a:solidFill>
              </a:rPr>
              <a:t>Egan – up to 30% (project costs)</a:t>
            </a:r>
          </a:p>
          <a:p>
            <a:pPr indent="-457200">
              <a:spcBef>
                <a:spcPts val="0"/>
              </a:spcBef>
              <a:buFont typeface="Arial" panose="020B0604020202020204" pitchFamily="34" charset="0"/>
              <a:buChar char="•"/>
            </a:pPr>
            <a:r>
              <a:rPr lang="en-US" sz="2800" dirty="0">
                <a:solidFill>
                  <a:schemeClr val="bg1"/>
                </a:solidFill>
              </a:rPr>
              <a:t>CII – 12% (contract budget)</a:t>
            </a:r>
          </a:p>
          <a:p>
            <a:pPr indent="-457200">
              <a:spcBef>
                <a:spcPts val="0"/>
              </a:spcBef>
              <a:buFont typeface="Arial" panose="020B0604020202020204" pitchFamily="34" charset="0"/>
              <a:buChar char="•"/>
            </a:pPr>
            <a:r>
              <a:rPr lang="en-US" sz="2800" dirty="0">
                <a:solidFill>
                  <a:schemeClr val="bg1"/>
                </a:solidFill>
              </a:rPr>
              <a:t>Rhodes – 12.4% (project costs)</a:t>
            </a:r>
          </a:p>
          <a:p>
            <a:pPr indent="-457200">
              <a:spcBef>
                <a:spcPts val="0"/>
              </a:spcBef>
              <a:buFont typeface="Arial" panose="020B0604020202020204" pitchFamily="34" charset="0"/>
              <a:buChar char="•"/>
            </a:pPr>
            <a:r>
              <a:rPr lang="en-US" sz="2800" dirty="0" err="1">
                <a:solidFill>
                  <a:schemeClr val="bg1"/>
                </a:solidFill>
              </a:rPr>
              <a:t>Palaneeswaran</a:t>
            </a:r>
            <a:r>
              <a:rPr lang="en-US" sz="2800" dirty="0">
                <a:solidFill>
                  <a:schemeClr val="bg1"/>
                </a:solidFill>
              </a:rPr>
              <a:t> 3.8% of project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5"/>
          <p:cNvSpPr txBox="1">
            <a:spLocks noGrp="1"/>
          </p:cNvSpPr>
          <p:nvPr>
            <p:ph type="title"/>
          </p:nvPr>
        </p:nvSpPr>
        <p:spPr>
          <a:xfrm>
            <a:off x="838200" y="292101"/>
            <a:ext cx="8287968" cy="1206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A3838"/>
              </a:buClr>
              <a:buSzPct val="100000"/>
              <a:buFont typeface="Arial"/>
              <a:buNone/>
            </a:pPr>
            <a:r>
              <a:rPr lang="en-US" b="1" i="0"/>
              <a:t>Evolution of Safety - a guide for Quality</a:t>
            </a:r>
            <a:endParaRPr i="0"/>
          </a:p>
        </p:txBody>
      </p:sp>
      <p:sp>
        <p:nvSpPr>
          <p:cNvPr id="451" name="Google Shape;451;p15"/>
          <p:cNvSpPr txBox="1">
            <a:spLocks noGrp="1"/>
          </p:cNvSpPr>
          <p:nvPr>
            <p:ph type="body" idx="1"/>
          </p:nvPr>
        </p:nvSpPr>
        <p:spPr>
          <a:xfrm>
            <a:off x="5553650" y="2517738"/>
            <a:ext cx="5308600" cy="80962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chemeClr val="lt1"/>
              </a:buClr>
              <a:buSzPct val="100000"/>
              <a:buFont typeface="Arial"/>
              <a:buNone/>
            </a:pPr>
            <a:r>
              <a:rPr lang="en-US" sz="3600" b="1">
                <a:solidFill>
                  <a:schemeClr val="lt1"/>
                </a:solidFill>
                <a:latin typeface="Arial"/>
                <a:ea typeface="Arial"/>
                <a:cs typeface="Arial"/>
                <a:sym typeface="Arial"/>
              </a:rPr>
              <a:t>2003 Gary E Bird Horizon Award </a:t>
            </a:r>
            <a:endParaRPr/>
          </a:p>
        </p:txBody>
      </p:sp>
      <p:sp>
        <p:nvSpPr>
          <p:cNvPr id="452" name="Google Shape;452;p15"/>
          <p:cNvSpPr txBox="1"/>
          <p:nvPr/>
        </p:nvSpPr>
        <p:spPr>
          <a:xfrm>
            <a:off x="838200" y="266060"/>
            <a:ext cx="10515600" cy="103880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Lato Black"/>
              <a:buNone/>
            </a:pPr>
            <a:endParaRPr sz="4400" b="1">
              <a:solidFill>
                <a:schemeClr val="dk1"/>
              </a:solidFill>
              <a:latin typeface="Lato Black"/>
              <a:ea typeface="Lato Black"/>
              <a:cs typeface="Lato Black"/>
              <a:sym typeface="Lato Black"/>
            </a:endParaRPr>
          </a:p>
        </p:txBody>
      </p:sp>
      <p:pic>
        <p:nvPicPr>
          <p:cNvPr id="453" name="Google Shape;453;p15" descr="2003 Horizon Winner"/>
          <p:cNvPicPr preferRelativeResize="0"/>
          <p:nvPr/>
        </p:nvPicPr>
        <p:blipFill rotWithShape="1">
          <a:blip r:embed="rId3">
            <a:alphaModFix/>
          </a:blip>
          <a:srcRect/>
          <a:stretch/>
        </p:blipFill>
        <p:spPr>
          <a:xfrm>
            <a:off x="8717566" y="3358043"/>
            <a:ext cx="2144684" cy="2394899"/>
          </a:xfrm>
          <a:prstGeom prst="rect">
            <a:avLst/>
          </a:prstGeom>
          <a:noFill/>
          <a:ln>
            <a:noFill/>
          </a:ln>
        </p:spPr>
      </p:pic>
      <p:pic>
        <p:nvPicPr>
          <p:cNvPr id="454" name="Google Shape;454;p15" descr="Horizon Award"/>
          <p:cNvPicPr preferRelativeResize="0"/>
          <p:nvPr/>
        </p:nvPicPr>
        <p:blipFill rotWithShape="1">
          <a:blip r:embed="rId4">
            <a:alphaModFix/>
          </a:blip>
          <a:srcRect/>
          <a:stretch/>
        </p:blipFill>
        <p:spPr>
          <a:xfrm>
            <a:off x="5353546" y="3707796"/>
            <a:ext cx="2723846" cy="2660197"/>
          </a:xfrm>
          <a:prstGeom prst="rect">
            <a:avLst/>
          </a:prstGeom>
          <a:noFill/>
          <a:ln>
            <a:noFill/>
          </a:ln>
        </p:spPr>
      </p:pic>
      <p:pic>
        <p:nvPicPr>
          <p:cNvPr id="455" name="Google Shape;455;p15"/>
          <p:cNvPicPr preferRelativeResize="0"/>
          <p:nvPr/>
        </p:nvPicPr>
        <p:blipFill rotWithShape="1">
          <a:blip r:embed="rId5">
            <a:alphaModFix/>
          </a:blip>
          <a:srcRect/>
          <a:stretch/>
        </p:blipFill>
        <p:spPr>
          <a:xfrm>
            <a:off x="1662093" y="1699768"/>
            <a:ext cx="3412891" cy="4996070"/>
          </a:xfrm>
          <a:prstGeom prst="rect">
            <a:avLst/>
          </a:prstGeom>
          <a:noFill/>
          <a:ln>
            <a:noFill/>
          </a:ln>
        </p:spPr>
      </p:pic>
      <p:sp>
        <p:nvSpPr>
          <p:cNvPr id="456" name="Google Shape;456;p15"/>
          <p:cNvSpPr txBox="1"/>
          <p:nvPr/>
        </p:nvSpPr>
        <p:spPr>
          <a:xfrm>
            <a:off x="8717566" y="5467456"/>
            <a:ext cx="1866122" cy="39073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Jack Gibson</a:t>
            </a:r>
            <a:endParaRPr/>
          </a:p>
        </p:txBody>
      </p:sp>
      <p:sp>
        <p:nvSpPr>
          <p:cNvPr id="457" name="Google Shape;457;p15"/>
          <p:cNvSpPr txBox="1"/>
          <p:nvPr/>
        </p:nvSpPr>
        <p:spPr>
          <a:xfrm>
            <a:off x="6822415" y="6083413"/>
            <a:ext cx="1866122" cy="39073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Donna Bird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6"/>
          <p:cNvSpPr txBox="1"/>
          <p:nvPr/>
        </p:nvSpPr>
        <p:spPr>
          <a:xfrm>
            <a:off x="6729560" y="5651499"/>
            <a:ext cx="4438095" cy="914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None/>
            </a:pPr>
            <a:r>
              <a:rPr lang="en-US" sz="2000">
                <a:solidFill>
                  <a:schemeClr val="lt1"/>
                </a:solidFill>
                <a:latin typeface="Lato"/>
                <a:ea typeface="Lato"/>
                <a:cs typeface="Lato"/>
                <a:sym typeface="Lato"/>
              </a:rPr>
              <a:t>What gets inspected gets inspected</a:t>
            </a:r>
            <a:endParaRPr/>
          </a:p>
          <a:p>
            <a:pPr marL="0" marR="0" lvl="0" indent="0" algn="ctr" rtl="0">
              <a:spcBef>
                <a:spcPts val="0"/>
              </a:spcBef>
              <a:spcAft>
                <a:spcPts val="0"/>
              </a:spcAft>
              <a:buNone/>
            </a:pPr>
            <a:r>
              <a:rPr lang="en-US" sz="2000">
                <a:solidFill>
                  <a:schemeClr val="lt1"/>
                </a:solidFill>
                <a:latin typeface="Lato"/>
                <a:ea typeface="Lato"/>
                <a:cs typeface="Lato"/>
                <a:sym typeface="Lato"/>
              </a:rPr>
              <a:t>What gets measured gets </a:t>
            </a:r>
            <a:r>
              <a:rPr lang="en-US" sz="2000" b="1" i="1" u="sng">
                <a:solidFill>
                  <a:schemeClr val="lt1"/>
                </a:solidFill>
                <a:latin typeface="Lato"/>
                <a:ea typeface="Lato"/>
                <a:cs typeface="Lato"/>
                <a:sym typeface="Lato"/>
              </a:rPr>
              <a:t>results</a:t>
            </a:r>
            <a:endParaRPr/>
          </a:p>
        </p:txBody>
      </p:sp>
      <p:sp>
        <p:nvSpPr>
          <p:cNvPr id="464" name="Google Shape;464;p16"/>
          <p:cNvSpPr txBox="1">
            <a:spLocks noGrp="1"/>
          </p:cNvSpPr>
          <p:nvPr>
            <p:ph type="title"/>
          </p:nvPr>
        </p:nvSpPr>
        <p:spPr>
          <a:xfrm>
            <a:off x="838200" y="292101"/>
            <a:ext cx="8339254" cy="120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3838"/>
              </a:buClr>
              <a:buSzPts val="4400"/>
              <a:buFont typeface="Arial"/>
              <a:buNone/>
            </a:pPr>
            <a:r>
              <a:rPr lang="en-US" sz="4400" b="1" i="0"/>
              <a:t>How To Measure Re-work</a:t>
            </a:r>
            <a:endParaRPr i="0"/>
          </a:p>
        </p:txBody>
      </p:sp>
      <p:pic>
        <p:nvPicPr>
          <p:cNvPr id="465" name="Google Shape;465;p16"/>
          <p:cNvPicPr preferRelativeResize="0">
            <a:picLocks noGrp="1"/>
          </p:cNvPicPr>
          <p:nvPr>
            <p:ph type="body" idx="1"/>
          </p:nvPr>
        </p:nvPicPr>
        <p:blipFill rotWithShape="1">
          <a:blip r:embed="rId3">
            <a:alphaModFix/>
          </a:blip>
          <a:srcRect/>
          <a:stretch/>
        </p:blipFill>
        <p:spPr>
          <a:xfrm>
            <a:off x="1270885" y="1825624"/>
            <a:ext cx="4606949" cy="4351338"/>
          </a:xfrm>
          <a:prstGeom prst="rect">
            <a:avLst/>
          </a:prstGeom>
          <a:noFill/>
          <a:ln>
            <a:noFill/>
          </a:ln>
        </p:spPr>
      </p:pic>
      <p:pic>
        <p:nvPicPr>
          <p:cNvPr id="466" name="Google Shape;466;p16"/>
          <p:cNvPicPr preferRelativeResize="0">
            <a:picLocks noGrp="1"/>
          </p:cNvPicPr>
          <p:nvPr>
            <p:ph type="body" idx="2"/>
          </p:nvPr>
        </p:nvPicPr>
        <p:blipFill rotWithShape="1">
          <a:blip r:embed="rId4">
            <a:alphaModFix/>
          </a:blip>
          <a:srcRect/>
          <a:stretch/>
        </p:blipFill>
        <p:spPr>
          <a:xfrm>
            <a:off x="6391275" y="2679457"/>
            <a:ext cx="5181600" cy="26436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4"/>
          <p:cNvSpPr txBox="1">
            <a:spLocks noGrp="1"/>
          </p:cNvSpPr>
          <p:nvPr>
            <p:ph type="title"/>
          </p:nvPr>
        </p:nvSpPr>
        <p:spPr>
          <a:xfrm>
            <a:off x="838200" y="292101"/>
            <a:ext cx="8339254" cy="1206500"/>
          </a:xfrm>
          <a:prstGeom prst="rect">
            <a:avLst/>
          </a:prstGeom>
          <a:noFill/>
          <a:ln>
            <a:noFill/>
          </a:ln>
        </p:spPr>
        <p:txBody>
          <a:bodyPr spcFirstLastPara="1" wrap="square" lIns="91425" tIns="45700" rIns="91425" bIns="45700" anchor="ctr" anchorCtr="0">
            <a:normAutofit fontScale="90000"/>
          </a:bodyPr>
          <a:lstStyle/>
          <a:p>
            <a:pPr algn="ctr">
              <a:buSzPts val="4400"/>
            </a:pPr>
            <a:r>
              <a:rPr lang="en-US" sz="4400" dirty="0"/>
              <a:t>Parallels Safety and Quality</a:t>
            </a:r>
            <a:br>
              <a:rPr lang="en-US" sz="4400" dirty="0"/>
            </a:br>
            <a:endParaRPr dirty="0"/>
          </a:p>
        </p:txBody>
      </p:sp>
      <p:pic>
        <p:nvPicPr>
          <p:cNvPr id="434" name="Google Shape;434;p14"/>
          <p:cNvPicPr preferRelativeResize="0">
            <a:picLocks noGrp="1"/>
          </p:cNvPicPr>
          <p:nvPr>
            <p:ph type="body" idx="1"/>
          </p:nvPr>
        </p:nvPicPr>
        <p:blipFill rotWithShape="1">
          <a:blip r:embed="rId3">
            <a:alphaModFix/>
          </a:blip>
          <a:srcRect/>
          <a:stretch/>
        </p:blipFill>
        <p:spPr>
          <a:xfrm>
            <a:off x="838200" y="2308489"/>
            <a:ext cx="5181600" cy="3385609"/>
          </a:xfrm>
          <a:prstGeom prst="rect">
            <a:avLst/>
          </a:prstGeom>
          <a:noFill/>
          <a:ln>
            <a:noFill/>
          </a:ln>
        </p:spPr>
      </p:pic>
      <p:sp>
        <p:nvSpPr>
          <p:cNvPr id="435" name="Google Shape;435;p14"/>
          <p:cNvSpPr txBox="1">
            <a:spLocks noGrp="1"/>
          </p:cNvSpPr>
          <p:nvPr>
            <p:ph type="body" idx="2"/>
          </p:nvPr>
        </p:nvSpPr>
        <p:spPr>
          <a:xfrm>
            <a:off x="6392008" y="1825625"/>
            <a:ext cx="5181600" cy="4351338"/>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lt1"/>
              </a:buClr>
              <a:buSzPct val="100000"/>
              <a:buNone/>
            </a:pPr>
            <a:r>
              <a:rPr lang="en-US"/>
              <a:t>Notes:</a:t>
            </a:r>
            <a:endParaRPr/>
          </a:p>
          <a:p>
            <a:pPr marL="0" lvl="0" indent="0" algn="l" rtl="0">
              <a:lnSpc>
                <a:spcPct val="90000"/>
              </a:lnSpc>
              <a:spcBef>
                <a:spcPts val="1000"/>
              </a:spcBef>
              <a:spcAft>
                <a:spcPts val="0"/>
              </a:spcAft>
              <a:buClr>
                <a:schemeClr val="lt1"/>
              </a:buClr>
              <a:buSzPct val="100000"/>
              <a:buNone/>
            </a:pPr>
            <a:r>
              <a:rPr lang="en-US" b="1"/>
              <a:t>LOSS Control/claims Management</a:t>
            </a:r>
            <a:endParaRPr/>
          </a:p>
          <a:p>
            <a:pPr marL="0" lvl="0" indent="0" algn="l" rtl="0">
              <a:lnSpc>
                <a:spcPct val="90000"/>
              </a:lnSpc>
              <a:spcBef>
                <a:spcPts val="1000"/>
              </a:spcBef>
              <a:spcAft>
                <a:spcPts val="0"/>
              </a:spcAft>
              <a:buClr>
                <a:schemeClr val="lt1"/>
              </a:buClr>
              <a:buSzPct val="100000"/>
              <a:buNone/>
            </a:pPr>
            <a:r>
              <a:rPr lang="en-US"/>
              <a:t>After the Fact – Defect Claim / Accident</a:t>
            </a:r>
            <a:endParaRPr/>
          </a:p>
          <a:p>
            <a:pPr marL="0" lvl="0" indent="0" algn="l" rtl="0">
              <a:lnSpc>
                <a:spcPct val="90000"/>
              </a:lnSpc>
              <a:spcBef>
                <a:spcPts val="1000"/>
              </a:spcBef>
              <a:spcAft>
                <a:spcPts val="0"/>
              </a:spcAft>
              <a:buClr>
                <a:schemeClr val="lt1"/>
              </a:buClr>
              <a:buSzPct val="100000"/>
              <a:buNone/>
            </a:pPr>
            <a:endParaRPr/>
          </a:p>
          <a:p>
            <a:pPr marL="0" lvl="0" indent="0" algn="l" rtl="0">
              <a:lnSpc>
                <a:spcPct val="90000"/>
              </a:lnSpc>
              <a:spcBef>
                <a:spcPts val="1000"/>
              </a:spcBef>
              <a:spcAft>
                <a:spcPts val="0"/>
              </a:spcAft>
              <a:buClr>
                <a:schemeClr val="lt1"/>
              </a:buClr>
              <a:buSzPct val="100000"/>
              <a:buNone/>
            </a:pPr>
            <a:r>
              <a:rPr lang="en-US"/>
              <a:t>Change checklists to inspection processes</a:t>
            </a:r>
            <a:endParaRPr/>
          </a:p>
          <a:p>
            <a:pPr marL="0" lvl="0" indent="0" algn="l" rtl="0">
              <a:lnSpc>
                <a:spcPct val="90000"/>
              </a:lnSpc>
              <a:spcBef>
                <a:spcPts val="1000"/>
              </a:spcBef>
              <a:spcAft>
                <a:spcPts val="0"/>
              </a:spcAft>
              <a:buClr>
                <a:schemeClr val="lt1"/>
              </a:buClr>
              <a:buSzPct val="100000"/>
              <a:buNone/>
            </a:pPr>
            <a:r>
              <a:rPr lang="en-US"/>
              <a:t>Incident Rates - ???</a:t>
            </a:r>
            <a:endParaRPr/>
          </a:p>
          <a:p>
            <a:pPr marL="0" lvl="0" indent="0" algn="l" rtl="0">
              <a:lnSpc>
                <a:spcPct val="90000"/>
              </a:lnSpc>
              <a:spcBef>
                <a:spcPts val="1000"/>
              </a:spcBef>
              <a:spcAft>
                <a:spcPts val="0"/>
              </a:spcAft>
              <a:buClr>
                <a:schemeClr val="lt1"/>
              </a:buClr>
              <a:buSzPct val="100000"/>
              <a:buNone/>
            </a:pPr>
            <a:r>
              <a:rPr lang="en-US"/>
              <a:t>Incident Reviews - ???</a:t>
            </a:r>
            <a:endParaRPr/>
          </a:p>
          <a:p>
            <a:pPr marL="0" lvl="0" indent="0" algn="l" rtl="0">
              <a:lnSpc>
                <a:spcPct val="90000"/>
              </a:lnSpc>
              <a:spcBef>
                <a:spcPts val="1000"/>
              </a:spcBef>
              <a:spcAft>
                <a:spcPts val="0"/>
              </a:spcAft>
              <a:buClr>
                <a:schemeClr val="lt1"/>
              </a:buClr>
              <a:buSzPct val="100000"/>
              <a:buNone/>
            </a:pPr>
            <a:r>
              <a:rPr lang="en-US"/>
              <a:t>People correct on the job – great for the job; how do we share it</a:t>
            </a:r>
            <a:endParaRPr/>
          </a:p>
          <a:p>
            <a:pPr marL="0" lvl="0" indent="0" algn="l" rtl="0">
              <a:lnSpc>
                <a:spcPct val="90000"/>
              </a:lnSpc>
              <a:spcBef>
                <a:spcPts val="1000"/>
              </a:spcBef>
              <a:spcAft>
                <a:spcPts val="0"/>
              </a:spcAft>
              <a:buClr>
                <a:schemeClr val="lt1"/>
              </a:buClr>
              <a:buSzPct val="100000"/>
              <a:buNone/>
            </a:pPr>
            <a:r>
              <a:rPr lang="en-US"/>
              <a:t>Near miss – near hit – how do we share</a:t>
            </a:r>
            <a:endParaRPr/>
          </a:p>
          <a:p>
            <a:pPr marL="0" lvl="0" indent="0" algn="l" rtl="0">
              <a:lnSpc>
                <a:spcPct val="90000"/>
              </a:lnSpc>
              <a:spcBef>
                <a:spcPts val="1000"/>
              </a:spcBef>
              <a:spcAft>
                <a:spcPts val="0"/>
              </a:spcAft>
              <a:buClr>
                <a:schemeClr val="lt1"/>
              </a:buClr>
              <a:buSzPct val="100000"/>
              <a:buNone/>
            </a:pPr>
            <a:r>
              <a:rPr lang="en-US"/>
              <a:t>Claims review meetings / incident review meetings</a:t>
            </a:r>
            <a:endParaRPr/>
          </a:p>
          <a:p>
            <a:pPr marL="0" lvl="0" indent="0" algn="l" rtl="0">
              <a:lnSpc>
                <a:spcPct val="90000"/>
              </a:lnSpc>
              <a:spcBef>
                <a:spcPts val="1000"/>
              </a:spcBef>
              <a:spcAft>
                <a:spcPts val="0"/>
              </a:spcAft>
              <a:buClr>
                <a:schemeClr val="lt1"/>
              </a:buClr>
              <a:buSzPct val="100000"/>
              <a:buNone/>
            </a:pPr>
            <a:r>
              <a:rPr lang="en-US"/>
              <a:t>(somewhere – construction defect claims - discovery)</a:t>
            </a:r>
            <a:endParaRPr/>
          </a:p>
          <a:p>
            <a:pPr marL="0" lvl="0" indent="0" algn="l" rtl="0">
              <a:lnSpc>
                <a:spcPct val="90000"/>
              </a:lnSpc>
              <a:spcBef>
                <a:spcPts val="1000"/>
              </a:spcBef>
              <a:spcAft>
                <a:spcPts val="0"/>
              </a:spcAft>
              <a:buClr>
                <a:schemeClr val="lt1"/>
              </a:buClr>
              <a:buSzPct val="100000"/>
              <a:buNone/>
            </a:pPr>
            <a:r>
              <a:rPr lang="en-US"/>
              <a:t>Consulting experts for mediation / trial</a:t>
            </a:r>
            <a:endParaRPr/>
          </a:p>
          <a:p>
            <a:pPr marL="0" lvl="0" indent="0" algn="l" rtl="0">
              <a:lnSpc>
                <a:spcPct val="90000"/>
              </a:lnSpc>
              <a:spcBef>
                <a:spcPts val="1000"/>
              </a:spcBef>
              <a:spcAft>
                <a:spcPts val="0"/>
              </a:spcAft>
              <a:buClr>
                <a:schemeClr val="lt1"/>
              </a:buClr>
              <a:buSzPct val="100000"/>
              <a:buNone/>
            </a:pPr>
            <a:endParaRPr/>
          </a:p>
        </p:txBody>
      </p:sp>
    </p:spTree>
  </p:cSld>
  <p:clrMapOvr>
    <a:masterClrMapping/>
  </p:clrMapOvr>
</p:sld>
</file>

<file path=ppt/theme/theme1.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1628</Words>
  <Application>Microsoft Office PowerPoint</Application>
  <PresentationFormat>Widescreen</PresentationFormat>
  <Paragraphs>212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vt:lpstr>
      <vt:lpstr>Lato Black</vt:lpstr>
      <vt:lpstr>Calibri</vt:lpstr>
      <vt:lpstr>Arimo</vt:lpstr>
      <vt:lpstr>Lato</vt:lpstr>
      <vt:lpstr>2_Custom Design</vt:lpstr>
      <vt:lpstr>1_Office Theme</vt:lpstr>
      <vt:lpstr>The Cost of Re-Work</vt:lpstr>
      <vt:lpstr>Loss Prevention</vt:lpstr>
      <vt:lpstr>Why Are We Here this AM</vt:lpstr>
      <vt:lpstr>Parallels Safety and Quality  Program Components</vt:lpstr>
      <vt:lpstr>Parallels between Safety and Quality</vt:lpstr>
      <vt:lpstr>Cost of Re-work</vt:lpstr>
      <vt:lpstr>Evolution of Safety - a guide for Quality</vt:lpstr>
      <vt:lpstr>How To Measure Re-work</vt:lpstr>
      <vt:lpstr>Parallels Safety and Quality </vt:lpstr>
      <vt:lpstr>Industry Associations </vt:lpstr>
      <vt:lpstr>So Now What?</vt:lpstr>
      <vt:lpstr> YOUR Marketing Opportunity </vt:lpstr>
      <vt:lpstr> MY Marketing Opportunity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Heidi</dc:creator>
  <cp:lastModifiedBy>Brian Clarke</cp:lastModifiedBy>
  <cp:revision>5</cp:revision>
  <cp:lastPrinted>2025-02-19T05:57:14Z</cp:lastPrinted>
  <dcterms:created xsi:type="dcterms:W3CDTF">2020-07-23T14:29:55Z</dcterms:created>
  <dcterms:modified xsi:type="dcterms:W3CDTF">2025-04-08T20:57:25Z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0x0101006AA0B599BE8CC74CB04022CC06D111EA</vt:lpwstr>
  </property>
  <property fmtid="{D5CDD505-2E9C-101B-9397-08002B2CF9AE}" pid="3" name="MediaServiceImageTags">
    <vt:lpwstr/>
  </property>
</Properties>
</file>